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9" r:id="rId2"/>
    <p:sldId id="273" r:id="rId3"/>
    <p:sldId id="272" r:id="rId4"/>
    <p:sldId id="282" r:id="rId5"/>
    <p:sldId id="261" r:id="rId6"/>
    <p:sldId id="257" r:id="rId7"/>
    <p:sldId id="258" r:id="rId8"/>
    <p:sldId id="259" r:id="rId9"/>
    <p:sldId id="262" r:id="rId10"/>
    <p:sldId id="260" r:id="rId11"/>
    <p:sldId id="263" r:id="rId12"/>
    <p:sldId id="264" r:id="rId13"/>
    <p:sldId id="265" r:id="rId14"/>
    <p:sldId id="266" r:id="rId15"/>
    <p:sldId id="267" r:id="rId16"/>
    <p:sldId id="268" r:id="rId17"/>
    <p:sldId id="271" r:id="rId18"/>
    <p:sldId id="270" r:id="rId19"/>
    <p:sldId id="274" r:id="rId20"/>
    <p:sldId id="275" r:id="rId21"/>
    <p:sldId id="276" r:id="rId22"/>
    <p:sldId id="277" r:id="rId23"/>
    <p:sldId id="278"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9CEB"/>
    <a:srgbClr val="434343"/>
    <a:srgbClr val="E36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4660"/>
  </p:normalViewPr>
  <p:slideViewPr>
    <p:cSldViewPr>
      <p:cViewPr>
        <p:scale>
          <a:sx n="68" d="100"/>
          <a:sy n="68" d="100"/>
        </p:scale>
        <p:origin x="-1218"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a:solidFill>
                <a:srgbClr val="00B0F0"/>
              </a:solidFill>
            </a:ln>
          </c:spPr>
          <c:marker>
            <c:spPr>
              <a:solidFill>
                <a:srgbClr val="00B0F0"/>
              </a:solidFill>
              <a:ln>
                <a:noFill/>
              </a:ln>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a:solidFill>
                <a:schemeClr val="tx1">
                  <a:lumMod val="65000"/>
                  <a:lumOff val="35000"/>
                </a:schemeClr>
              </a:solidFill>
            </a:ln>
          </c:spPr>
          <c:marker>
            <c:spPr>
              <a:solidFill>
                <a:schemeClr val="tx1">
                  <a:lumMod val="65000"/>
                  <a:lumOff val="35000"/>
                </a:schemeClr>
              </a:solidFill>
              <a:ln>
                <a:noFill/>
              </a:ln>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spPr>
            <a:ln>
              <a:solidFill>
                <a:srgbClr val="FFC000"/>
              </a:solidFill>
            </a:ln>
          </c:spPr>
          <c:marker>
            <c:spPr>
              <a:solidFill>
                <a:srgbClr val="FFC000"/>
              </a:solidFill>
              <a:ln>
                <a:noFill/>
              </a:ln>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36652544"/>
        <c:axId val="115767488"/>
      </c:lineChart>
      <c:catAx>
        <c:axId val="36652544"/>
        <c:scaling>
          <c:orientation val="minMax"/>
        </c:scaling>
        <c:delete val="0"/>
        <c:axPos val="b"/>
        <c:majorTickMark val="out"/>
        <c:minorTickMark val="none"/>
        <c:tickLblPos val="nextTo"/>
        <c:txPr>
          <a:bodyPr/>
          <a:lstStyle/>
          <a:p>
            <a:pPr>
              <a:defRPr>
                <a:solidFill>
                  <a:schemeClr val="tx1">
                    <a:lumMod val="65000"/>
                    <a:lumOff val="35000"/>
                  </a:schemeClr>
                </a:solidFill>
                <a:latin typeface="Tahoma" pitchFamily="34" charset="0"/>
                <a:ea typeface="Tahoma" pitchFamily="34" charset="0"/>
                <a:cs typeface="Tahoma" pitchFamily="34" charset="0"/>
              </a:defRPr>
            </a:pPr>
            <a:endParaRPr lang="en-US"/>
          </a:p>
        </c:txPr>
        <c:crossAx val="115767488"/>
        <c:crosses val="autoZero"/>
        <c:auto val="1"/>
        <c:lblAlgn val="ctr"/>
        <c:lblOffset val="100"/>
        <c:noMultiLvlLbl val="0"/>
      </c:catAx>
      <c:valAx>
        <c:axId val="115767488"/>
        <c:scaling>
          <c:orientation val="minMax"/>
        </c:scaling>
        <c:delete val="0"/>
        <c:axPos val="l"/>
        <c:numFmt formatCode="General" sourceLinked="1"/>
        <c:majorTickMark val="out"/>
        <c:minorTickMark val="none"/>
        <c:tickLblPos val="nextTo"/>
        <c:crossAx val="36652544"/>
        <c:crosses val="autoZero"/>
        <c:crossBetween val="between"/>
      </c:valAx>
    </c:plotArea>
    <c:legend>
      <c:legendPos val="r"/>
      <c:layout/>
      <c:overlay val="0"/>
      <c:txPr>
        <a:bodyPr/>
        <a:lstStyle/>
        <a:p>
          <a:pPr>
            <a:defRPr>
              <a:solidFill>
                <a:schemeClr val="tx1">
                  <a:lumMod val="65000"/>
                  <a:lumOff val="35000"/>
                </a:schemeClr>
              </a:solidFill>
              <a:latin typeface="Tahoma" pitchFamily="34" charset="0"/>
              <a:ea typeface="Tahoma" pitchFamily="34" charset="0"/>
              <a:cs typeface="Tahom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0B0F0"/>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FFC00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tx1">
                <a:lumMod val="75000"/>
                <a:lumOff val="25000"/>
              </a:schemeClr>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37049856"/>
        <c:axId val="115768064"/>
      </c:barChart>
      <c:catAx>
        <c:axId val="37049856"/>
        <c:scaling>
          <c:orientation val="minMax"/>
        </c:scaling>
        <c:delete val="0"/>
        <c:axPos val="b"/>
        <c:majorTickMark val="out"/>
        <c:minorTickMark val="none"/>
        <c:tickLblPos val="nextTo"/>
        <c:crossAx val="115768064"/>
        <c:crosses val="autoZero"/>
        <c:auto val="1"/>
        <c:lblAlgn val="ctr"/>
        <c:lblOffset val="100"/>
        <c:noMultiLvlLbl val="0"/>
      </c:catAx>
      <c:valAx>
        <c:axId val="115768064"/>
        <c:scaling>
          <c:orientation val="minMax"/>
        </c:scaling>
        <c:delete val="0"/>
        <c:axPos val="l"/>
        <c:numFmt formatCode="General" sourceLinked="1"/>
        <c:majorTickMark val="out"/>
        <c:minorTickMark val="none"/>
        <c:tickLblPos val="nextTo"/>
        <c:crossAx val="37049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77BAC-B9F1-4E46-97D7-A00EBD8672ED}" type="datetimeFigureOut">
              <a:rPr lang="en-US" smtClean="0"/>
              <a:pPr/>
              <a:t>8/15/2012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D151E-D8C2-45E7-B4B6-2D4D78FDDD97}" type="slidenum">
              <a:rPr lang="en-US" smtClean="0"/>
              <a:pPr/>
              <a:t>‹#›</a:t>
            </a:fld>
            <a:endParaRPr lang="en-US"/>
          </a:p>
        </p:txBody>
      </p:sp>
    </p:spTree>
    <p:extLst>
      <p:ext uri="{BB962C8B-B14F-4D97-AF65-F5344CB8AC3E}">
        <p14:creationId xmlns:p14="http://schemas.microsoft.com/office/powerpoint/2010/main" val="159557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04737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166513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24760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A817D4-4309-4570-9E3F-E3DFD32CC76B}"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90627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A817D4-4309-4570-9E3F-E3DFD32CC76B}" type="datetimeFigureOut">
              <a:rPr lang="en-US" smtClean="0"/>
              <a:pPr/>
              <a:t>8/15/2012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34975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A817D4-4309-4570-9E3F-E3DFD32CC76B}"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4741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A817D4-4309-4570-9E3F-E3DFD32CC76B}" type="datetimeFigureOut">
              <a:rPr lang="en-US" smtClean="0"/>
              <a:pPr/>
              <a:t>8/15/2012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149077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A817D4-4309-4570-9E3F-E3DFD32CC76B}" type="datetimeFigureOut">
              <a:rPr lang="en-US" smtClean="0"/>
              <a:pPr/>
              <a:t>8/15/2012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4260727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817D4-4309-4570-9E3F-E3DFD32CC76B}" type="datetimeFigureOut">
              <a:rPr lang="en-US" smtClean="0"/>
              <a:pPr/>
              <a:t>8/15/2012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161452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817D4-4309-4570-9E3F-E3DFD32CC76B}"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3938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A817D4-4309-4570-9E3F-E3DFD32CC76B}" type="datetimeFigureOut">
              <a:rPr lang="en-US" smtClean="0"/>
              <a:pPr/>
              <a:t>8/15/2012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D7914-7EA2-4743-AFFB-617C5194752E}" type="slidenum">
              <a:rPr lang="en-US" smtClean="0"/>
              <a:pPr/>
              <a:t>‹#›</a:t>
            </a:fld>
            <a:endParaRPr lang="en-US"/>
          </a:p>
        </p:txBody>
      </p:sp>
    </p:spTree>
    <p:extLst>
      <p:ext uri="{BB962C8B-B14F-4D97-AF65-F5344CB8AC3E}">
        <p14:creationId xmlns:p14="http://schemas.microsoft.com/office/powerpoint/2010/main" val="253398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817D4-4309-4570-9E3F-E3DFD32CC76B}" type="datetimeFigureOut">
              <a:rPr lang="en-US" smtClean="0"/>
              <a:pPr/>
              <a:t>8/15/2012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D7914-7EA2-4743-AFFB-617C5194752E}" type="slidenum">
              <a:rPr lang="en-US" smtClean="0"/>
              <a:pPr/>
              <a:t>‹#›</a:t>
            </a:fld>
            <a:endParaRPr lang="en-US"/>
          </a:p>
        </p:txBody>
      </p:sp>
    </p:spTree>
    <p:extLst>
      <p:ext uri="{BB962C8B-B14F-4D97-AF65-F5344CB8AC3E}">
        <p14:creationId xmlns:p14="http://schemas.microsoft.com/office/powerpoint/2010/main" val="385880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bitly.com/SMPubTemplate"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bitly.com/TrafficLeadsCalc" TargetMode="Externa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pixlr.com/edito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bitly.com/InfographFreeTri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ttp://bitly.com/TemplateMKTGebook"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30" name="Picture 6" descr="Pretty offices from the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403144"/>
            <a:ext cx="2324100" cy="2359059"/>
          </a:xfrm>
          <a:prstGeom prst="snip2DiagRect">
            <a:avLst/>
          </a:prstGeom>
          <a:solidFill>
            <a:schemeClr val="tx1">
              <a:lumMod val="65000"/>
              <a:lumOff val="35000"/>
            </a:scheme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Snip Diagonal Corner Rectangle 1"/>
          <p:cNvSpPr/>
          <p:nvPr/>
        </p:nvSpPr>
        <p:spPr>
          <a:xfrm>
            <a:off x="0" y="-76199"/>
            <a:ext cx="8915400" cy="3657599"/>
          </a:xfrm>
          <a:prstGeom prst="snip2DiagRect">
            <a:avLst/>
          </a:prstGeom>
          <a:solidFill>
            <a:schemeClr val="tx1">
              <a:lumMod val="75000"/>
              <a:lumOff val="2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TextBox 2"/>
          <p:cNvSpPr txBox="1"/>
          <p:nvPr/>
        </p:nvSpPr>
        <p:spPr>
          <a:xfrm>
            <a:off x="457200" y="228600"/>
            <a:ext cx="8153401" cy="2954655"/>
          </a:xfrm>
          <a:prstGeom prst="rect">
            <a:avLst/>
          </a:prstGeom>
          <a:noFill/>
        </p:spPr>
        <p:txBody>
          <a:bodyPr wrap="square" rtlCol="0">
            <a:spAutoFit/>
          </a:bodyPr>
          <a:lstStyle/>
          <a:p>
            <a:r>
              <a:rPr lang="en-US" sz="6000" dirty="0" smtClean="0">
                <a:solidFill>
                  <a:schemeClr val="bg1"/>
                </a:solidFill>
                <a:latin typeface="Franklin Gothic Book" pitchFamily="34" charset="0"/>
                <a:ea typeface="Tahoma" pitchFamily="34" charset="0"/>
                <a:cs typeface="Tahoma" pitchFamily="34" charset="0"/>
              </a:rPr>
              <a:t>How to </a:t>
            </a:r>
            <a:r>
              <a:rPr lang="en-US" sz="6000" dirty="0" smtClean="0">
                <a:solidFill>
                  <a:schemeClr val="bg1"/>
                </a:solidFill>
                <a:latin typeface="Franklin Gothic Book" pitchFamily="34" charset="0"/>
                <a:ea typeface="Tahoma" pitchFamily="34" charset="0"/>
                <a:cs typeface="Tahoma" pitchFamily="34" charset="0"/>
              </a:rPr>
              <a:t>Easily Create</a:t>
            </a:r>
            <a:endParaRPr lang="en-US" sz="6000" dirty="0" smtClean="0">
              <a:solidFill>
                <a:schemeClr val="bg1"/>
              </a:solidFill>
              <a:latin typeface="Franklin Gothic Book" pitchFamily="34" charset="0"/>
              <a:ea typeface="Tahoma" pitchFamily="34" charset="0"/>
              <a:cs typeface="Tahoma" pitchFamily="34" charset="0"/>
            </a:endParaRPr>
          </a:p>
          <a:p>
            <a:r>
              <a:rPr lang="en-US" sz="6000" dirty="0" smtClean="0">
                <a:solidFill>
                  <a:schemeClr val="bg1"/>
                </a:solidFill>
                <a:latin typeface="Franklin Gothic Book" pitchFamily="34" charset="0"/>
                <a:ea typeface="Tahoma" pitchFamily="34" charset="0"/>
                <a:cs typeface="Tahoma" pitchFamily="34" charset="0"/>
              </a:rPr>
              <a:t/>
            </a:r>
            <a:br>
              <a:rPr lang="en-US" sz="6000" dirty="0" smtClean="0">
                <a:solidFill>
                  <a:schemeClr val="bg1"/>
                </a:solidFill>
                <a:latin typeface="Franklin Gothic Book" pitchFamily="34" charset="0"/>
                <a:ea typeface="Tahoma" pitchFamily="34" charset="0"/>
                <a:cs typeface="Tahoma" pitchFamily="34" charset="0"/>
              </a:rPr>
            </a:br>
            <a:r>
              <a:rPr lang="en-US" sz="6600" dirty="0" smtClean="0">
                <a:solidFill>
                  <a:schemeClr val="bg1"/>
                </a:solidFill>
                <a:latin typeface="Franklin Gothic Book" pitchFamily="34" charset="0"/>
                <a:ea typeface="Tahoma" pitchFamily="34" charset="0"/>
                <a:cs typeface="Tahoma" pitchFamily="34" charset="0"/>
              </a:rPr>
              <a:t>in PowerPoint</a:t>
            </a:r>
            <a:endParaRPr lang="en-US" sz="7200" dirty="0">
              <a:solidFill>
                <a:schemeClr val="bg1"/>
              </a:solidFill>
              <a:latin typeface="Franklin Gothic Book" pitchFamily="34" charset="0"/>
              <a:ea typeface="Tahoma" pitchFamily="34" charset="0"/>
              <a:cs typeface="Tahoma" pitchFamily="34" charset="0"/>
            </a:endParaRPr>
          </a:p>
        </p:txBody>
      </p:sp>
      <p:sp>
        <p:nvSpPr>
          <p:cNvPr id="4" name="TextBox 3"/>
          <p:cNvSpPr txBox="1"/>
          <p:nvPr/>
        </p:nvSpPr>
        <p:spPr>
          <a:xfrm>
            <a:off x="3200400" y="1143000"/>
            <a:ext cx="6172200" cy="1046440"/>
          </a:xfrm>
          <a:prstGeom prst="rect">
            <a:avLst/>
          </a:prstGeom>
          <a:noFill/>
        </p:spPr>
        <p:txBody>
          <a:bodyPr wrap="square" rtlCol="0">
            <a:spAutoFit/>
          </a:bodyPr>
          <a:lstStyle/>
          <a:p>
            <a:r>
              <a:rPr lang="en-US" sz="6200" b="1" dirty="0" smtClean="0">
                <a:ln w="19050">
                  <a:solidFill>
                    <a:schemeClr val="tx2">
                      <a:tint val="1000"/>
                    </a:schemeClr>
                  </a:solidFill>
                  <a:prstDash val="solid"/>
                </a:ln>
                <a:solidFill>
                  <a:srgbClr val="E36F21"/>
                </a:solidFill>
                <a:effectLst>
                  <a:outerShdw blurRad="50000" dist="50800" dir="7500000" algn="tl">
                    <a:srgbClr val="000000">
                      <a:shade val="5000"/>
                      <a:alpha val="35000"/>
                    </a:srgbClr>
                  </a:outerShdw>
                </a:effectLst>
                <a:latin typeface="Franklin Gothic Book" pitchFamily="34" charset="0"/>
              </a:rPr>
              <a:t>INFOGRAPHICS</a:t>
            </a:r>
            <a:endParaRPr lang="en-US" sz="6200" b="1" dirty="0">
              <a:ln w="19050">
                <a:solidFill>
                  <a:schemeClr val="tx2">
                    <a:tint val="1000"/>
                  </a:schemeClr>
                </a:solidFill>
                <a:prstDash val="solid"/>
              </a:ln>
              <a:solidFill>
                <a:srgbClr val="E36F21"/>
              </a:solidFill>
              <a:effectLst>
                <a:outerShdw blurRad="50000" dist="50800" dir="7500000" algn="tl">
                  <a:srgbClr val="000000">
                    <a:shade val="5000"/>
                    <a:alpha val="35000"/>
                  </a:srgbClr>
                </a:outerShdw>
              </a:effectLst>
              <a:latin typeface="Franklin Gothic Book" pitchFamily="34" charset="0"/>
            </a:endParaRPr>
          </a:p>
        </p:txBody>
      </p:sp>
      <p:grpSp>
        <p:nvGrpSpPr>
          <p:cNvPr id="19" name="Group 18"/>
          <p:cNvGrpSpPr/>
          <p:nvPr/>
        </p:nvGrpSpPr>
        <p:grpSpPr>
          <a:xfrm>
            <a:off x="231964" y="3657600"/>
            <a:ext cx="1833019" cy="1598863"/>
            <a:chOff x="6581304" y="2426684"/>
            <a:chExt cx="1833019" cy="1598863"/>
          </a:xfrm>
        </p:grpSpPr>
        <p:sp>
          <p:nvSpPr>
            <p:cNvPr id="20" name="TextBox 19"/>
            <p:cNvSpPr txBox="1"/>
            <p:nvPr/>
          </p:nvSpPr>
          <p:spPr>
            <a:xfrm rot="237689">
              <a:off x="6581304" y="2548219"/>
              <a:ext cx="1750893"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1" name="Oval 20"/>
            <p:cNvSpPr/>
            <p:nvPr/>
          </p:nvSpPr>
          <p:spPr>
            <a:xfrm>
              <a:off x="6893964" y="2426684"/>
              <a:ext cx="284813" cy="283114"/>
            </a:xfrm>
            <a:prstGeom prst="ellipse">
              <a:avLst/>
            </a:prstGeom>
            <a:solidFill>
              <a:srgbClr val="434343"/>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4609">
              <a:off x="6609912" y="2686329"/>
              <a:ext cx="1804411" cy="1200329"/>
            </a:xfrm>
            <a:prstGeom prst="rect">
              <a:avLst/>
            </a:prstGeom>
            <a:noFill/>
          </p:spPr>
          <p:txBody>
            <a:bodyPr wrap="square" rtlCol="0">
              <a:spAutoFit/>
            </a:bodyPr>
            <a:lstStyle/>
            <a:p>
              <a:r>
                <a:rPr lang="en-US" dirty="0" smtClean="0">
                  <a:latin typeface="Franklin Gothic Book" pitchFamily="34" charset="0"/>
                  <a:ea typeface="Tahoma" pitchFamily="34" charset="0"/>
                  <a:cs typeface="Tahoma" pitchFamily="34" charset="0"/>
                </a:rPr>
                <a:t>With step-by-step instructions &amp; notes along the way.</a:t>
              </a:r>
              <a:endParaRPr lang="en-US" dirty="0">
                <a:latin typeface="Franklin Gothic Book" pitchFamily="34" charset="0"/>
                <a:ea typeface="Tahoma" pitchFamily="34" charset="0"/>
                <a:cs typeface="Tahoma" pitchFamily="34" charset="0"/>
              </a:endParaRPr>
            </a:p>
          </p:txBody>
        </p:sp>
      </p:grpSp>
      <p:pic>
        <p:nvPicPr>
          <p:cNvPr id="1026" name="Picture 2" descr="http://sphotos.xx.fbcdn.net/hphotos-snc6/c0.1.403.403/p403x403/283774_10151015155034394_15919740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67" y="4574066"/>
            <a:ext cx="2207733" cy="22077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media-cache-lt0.pinterest.com/upload/281756520407903744_tSfNfykA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691" y="4534290"/>
            <a:ext cx="2247509" cy="22475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nvGrpSpPr>
          <p:cNvPr id="23" name="Group 22"/>
          <p:cNvGrpSpPr/>
          <p:nvPr/>
        </p:nvGrpSpPr>
        <p:grpSpPr>
          <a:xfrm>
            <a:off x="6477000" y="2451291"/>
            <a:ext cx="1639674" cy="1477328"/>
            <a:chOff x="6582868" y="2515775"/>
            <a:chExt cx="1178828" cy="1477328"/>
          </a:xfrm>
        </p:grpSpPr>
        <p:sp>
          <p:nvSpPr>
            <p:cNvPr id="24" name="TextBox 23"/>
            <p:cNvSpPr txBox="1"/>
            <p:nvPr/>
          </p:nvSpPr>
          <p:spPr>
            <a:xfrm rot="237689">
              <a:off x="6582868" y="2515775"/>
              <a:ext cx="1178828"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6" name="TextBox 25"/>
            <p:cNvSpPr txBox="1"/>
            <p:nvPr/>
          </p:nvSpPr>
          <p:spPr>
            <a:xfrm rot="274609">
              <a:off x="6629628" y="2697951"/>
              <a:ext cx="1108773" cy="1200329"/>
            </a:xfrm>
            <a:prstGeom prst="rect">
              <a:avLst/>
            </a:prstGeom>
            <a:noFill/>
          </p:spPr>
          <p:txBody>
            <a:bodyPr wrap="square" rtlCol="0">
              <a:spAutoFit/>
            </a:bodyPr>
            <a:lstStyle/>
            <a:p>
              <a:r>
                <a:rPr lang="en-US" dirty="0" smtClean="0">
                  <a:latin typeface="Franklin Gothic Book" pitchFamily="34" charset="0"/>
                  <a:ea typeface="Tahoma" pitchFamily="34" charset="0"/>
                  <a:cs typeface="Tahoma" pitchFamily="34" charset="0"/>
                </a:rPr>
                <a:t>No designer or design software required! </a:t>
              </a:r>
              <a:endParaRPr lang="en-US" dirty="0">
                <a:latin typeface="Franklin Gothic Book" pitchFamily="34" charset="0"/>
                <a:ea typeface="Tahoma" pitchFamily="34" charset="0"/>
                <a:cs typeface="Tahoma" pitchFamily="34" charset="0"/>
              </a:endParaRPr>
            </a:p>
          </p:txBody>
        </p:sp>
      </p:grpSp>
      <p:sp>
        <p:nvSpPr>
          <p:cNvPr id="16" name="Oval 15"/>
          <p:cNvSpPr/>
          <p:nvPr/>
        </p:nvSpPr>
        <p:spPr>
          <a:xfrm>
            <a:off x="7620000" y="2362200"/>
            <a:ext cx="284813" cy="283114"/>
          </a:xfrm>
          <a:prstGeom prst="ellipse">
            <a:avLst/>
          </a:prstGeom>
          <a:solidFill>
            <a:srgbClr val="589CEB"/>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533400" y="1295400"/>
            <a:ext cx="2590800" cy="762000"/>
            <a:chOff x="5334000" y="381000"/>
            <a:chExt cx="2590800" cy="762000"/>
          </a:xfrm>
        </p:grpSpPr>
        <p:sp>
          <p:nvSpPr>
            <p:cNvPr id="31" name="Oval 30"/>
            <p:cNvSpPr/>
            <p:nvPr/>
          </p:nvSpPr>
          <p:spPr>
            <a:xfrm>
              <a:off x="7162800" y="381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248400" y="381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0" y="381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334000" y="403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1</a:t>
              </a:r>
              <a:endParaRPr lang="en-US" sz="4000" dirty="0">
                <a:solidFill>
                  <a:schemeClr val="bg1"/>
                </a:solidFill>
                <a:latin typeface="Franklin Gothic Medium" pitchFamily="34" charset="0"/>
                <a:ea typeface="Tahoma" pitchFamily="34" charset="0"/>
                <a:cs typeface="Tahoma" pitchFamily="34" charset="0"/>
              </a:endParaRPr>
            </a:p>
          </p:txBody>
        </p:sp>
        <p:sp>
          <p:nvSpPr>
            <p:cNvPr id="35" name="TextBox 34"/>
            <p:cNvSpPr txBox="1"/>
            <p:nvPr/>
          </p:nvSpPr>
          <p:spPr>
            <a:xfrm>
              <a:off x="6248400" y="403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2</a:t>
              </a:r>
              <a:endParaRPr lang="en-US" sz="4000" dirty="0">
                <a:solidFill>
                  <a:schemeClr val="bg1"/>
                </a:solidFill>
                <a:latin typeface="Franklin Gothic Medium" pitchFamily="34" charset="0"/>
                <a:ea typeface="Tahoma" pitchFamily="34" charset="0"/>
                <a:cs typeface="Tahoma" pitchFamily="34" charset="0"/>
              </a:endParaRPr>
            </a:p>
          </p:txBody>
        </p:sp>
        <p:sp>
          <p:nvSpPr>
            <p:cNvPr id="36" name="TextBox 35"/>
            <p:cNvSpPr txBox="1"/>
            <p:nvPr/>
          </p:nvSpPr>
          <p:spPr>
            <a:xfrm>
              <a:off x="7162800" y="403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3</a:t>
              </a:r>
              <a:endParaRPr lang="en-US" sz="4000" dirty="0">
                <a:solidFill>
                  <a:schemeClr val="bg1"/>
                </a:solidFill>
                <a:latin typeface="Franklin Gothic Medium" pitchFamily="34" charset="0"/>
                <a:ea typeface="Tahoma" pitchFamily="34" charset="0"/>
                <a:cs typeface="Tahoma" pitchFamily="34" charset="0"/>
              </a:endParaRPr>
            </a:p>
          </p:txBody>
        </p:sp>
      </p:grpSp>
      <p:sp>
        <p:nvSpPr>
          <p:cNvPr id="39" name="Oval 38"/>
          <p:cNvSpPr/>
          <p:nvPr/>
        </p:nvSpPr>
        <p:spPr>
          <a:xfrm>
            <a:off x="7010400" y="5334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343400" y="5334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447800" y="53340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47800" y="5356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1</a:t>
            </a:r>
            <a:endParaRPr lang="en-US" sz="4000" dirty="0">
              <a:solidFill>
                <a:schemeClr val="bg1"/>
              </a:solidFill>
              <a:latin typeface="Franklin Gothic Medium" pitchFamily="34" charset="0"/>
              <a:ea typeface="Tahoma" pitchFamily="34" charset="0"/>
              <a:cs typeface="Tahoma" pitchFamily="34" charset="0"/>
            </a:endParaRPr>
          </a:p>
        </p:txBody>
      </p:sp>
      <p:sp>
        <p:nvSpPr>
          <p:cNvPr id="43" name="TextBox 42"/>
          <p:cNvSpPr txBox="1"/>
          <p:nvPr/>
        </p:nvSpPr>
        <p:spPr>
          <a:xfrm>
            <a:off x="4343400" y="5356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2</a:t>
            </a:r>
            <a:endParaRPr lang="en-US" sz="4000" dirty="0">
              <a:solidFill>
                <a:schemeClr val="bg1"/>
              </a:solidFill>
              <a:latin typeface="Franklin Gothic Medium" pitchFamily="34" charset="0"/>
              <a:ea typeface="Tahoma" pitchFamily="34" charset="0"/>
              <a:cs typeface="Tahoma" pitchFamily="34" charset="0"/>
            </a:endParaRPr>
          </a:p>
        </p:txBody>
      </p:sp>
      <p:sp>
        <p:nvSpPr>
          <p:cNvPr id="44" name="TextBox 43"/>
          <p:cNvSpPr txBox="1"/>
          <p:nvPr/>
        </p:nvSpPr>
        <p:spPr>
          <a:xfrm>
            <a:off x="7010400" y="53560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3</a:t>
            </a:r>
            <a:endParaRPr lang="en-US" sz="4000" dirty="0">
              <a:solidFill>
                <a:schemeClr val="bg1"/>
              </a:solidFill>
              <a:latin typeface="Franklin Gothic Medium" pitchFamily="34" charset="0"/>
              <a:ea typeface="Tahoma" pitchFamily="34" charset="0"/>
              <a:cs typeface="Tahoma" pitchFamily="34" charset="0"/>
            </a:endParaRPr>
          </a:p>
        </p:txBody>
      </p:sp>
    </p:spTree>
    <p:extLst>
      <p:ext uri="{BB962C8B-B14F-4D97-AF65-F5344CB8AC3E}">
        <p14:creationId xmlns:p14="http://schemas.microsoft.com/office/powerpoint/2010/main" val="2910535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1030" name="Picture 6" descr="Pretty offices from the f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4113654"/>
            <a:ext cx="2324100" cy="23590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Snip Diagonal Corner Rectangle 1"/>
          <p:cNvSpPr/>
          <p:nvPr/>
        </p:nvSpPr>
        <p:spPr>
          <a:xfrm>
            <a:off x="0" y="-76200"/>
            <a:ext cx="4648200" cy="3505200"/>
          </a:xfrm>
          <a:prstGeom prst="snip2DiagRect">
            <a:avLst/>
          </a:prstGeom>
          <a:solidFill>
            <a:schemeClr val="tx1">
              <a:lumMod val="75000"/>
              <a:lumOff val="25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 name="TextBox 2"/>
          <p:cNvSpPr txBox="1"/>
          <p:nvPr/>
        </p:nvSpPr>
        <p:spPr>
          <a:xfrm>
            <a:off x="228600" y="381000"/>
            <a:ext cx="4267200" cy="1200329"/>
          </a:xfrm>
          <a:prstGeom prst="rect">
            <a:avLst/>
          </a:prstGeom>
          <a:noFill/>
        </p:spPr>
        <p:txBody>
          <a:bodyPr wrap="square" rtlCol="0">
            <a:spAutoFit/>
          </a:bodyPr>
          <a:lstStyle/>
          <a:p>
            <a:r>
              <a:rPr lang="en-US" sz="7200" dirty="0" smtClean="0">
                <a:solidFill>
                  <a:schemeClr val="bg1"/>
                </a:solidFill>
                <a:latin typeface="Tahoma" pitchFamily="34" charset="0"/>
                <a:ea typeface="Tahoma" pitchFamily="34" charset="0"/>
                <a:cs typeface="Tahoma" pitchFamily="34" charset="0"/>
              </a:rPr>
              <a:t>TITLE OF </a:t>
            </a:r>
            <a:endParaRPr lang="en-US" sz="7200" dirty="0">
              <a:solidFill>
                <a:schemeClr val="bg1"/>
              </a:solidFill>
              <a:latin typeface="Tahoma" pitchFamily="34" charset="0"/>
              <a:ea typeface="Tahoma" pitchFamily="34" charset="0"/>
              <a:cs typeface="Tahoma" pitchFamily="34" charset="0"/>
            </a:endParaRPr>
          </a:p>
        </p:txBody>
      </p:sp>
      <p:sp>
        <p:nvSpPr>
          <p:cNvPr id="4" name="TextBox 3"/>
          <p:cNvSpPr txBox="1"/>
          <p:nvPr/>
        </p:nvSpPr>
        <p:spPr>
          <a:xfrm>
            <a:off x="76200" y="1447800"/>
            <a:ext cx="4495800" cy="923330"/>
          </a:xfrm>
          <a:prstGeom prst="rect">
            <a:avLst/>
          </a:prstGeom>
          <a:noFill/>
        </p:spPr>
        <p:txBody>
          <a:bodyPr wrap="square" rtlCol="0">
            <a:prstTxWarp prst="textArchDown">
              <a:avLst>
                <a:gd name="adj" fmla="val 1478690"/>
              </a:avLst>
            </a:prstTxWarp>
            <a:spAutoFit/>
          </a:bodyPr>
          <a:lstStyle/>
          <a:p>
            <a:r>
              <a:rPr lang="en-US" sz="16600" b="1"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rPr>
              <a:t>INFOGRAPHIC</a:t>
            </a:r>
            <a:endParaRPr lang="en-US" sz="5400" b="1"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p:txBody>
      </p:sp>
      <p:sp>
        <p:nvSpPr>
          <p:cNvPr id="5" name="Snip Diagonal Corner Rectangle 4"/>
          <p:cNvSpPr/>
          <p:nvPr/>
        </p:nvSpPr>
        <p:spPr>
          <a:xfrm>
            <a:off x="4953000" y="214268"/>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1</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5029200" y="1295400"/>
            <a:ext cx="3733800" cy="1200329"/>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Introduce your topic, reveal what you will be showing, and explain why what you’re illustrating is </a:t>
            </a:r>
            <a:r>
              <a:rPr lang="en-US" dirty="0" smtClean="0">
                <a:solidFill>
                  <a:schemeClr val="tx1">
                    <a:lumMod val="85000"/>
                    <a:lumOff val="15000"/>
                  </a:schemeClr>
                </a:solidFill>
                <a:latin typeface="Tahoma" pitchFamily="34" charset="0"/>
                <a:ea typeface="Tahoma" pitchFamily="34" charset="0"/>
                <a:cs typeface="Tahoma" pitchFamily="34" charset="0"/>
              </a:rPr>
              <a:t>important</a:t>
            </a:r>
            <a:r>
              <a:rPr lang="en-US" dirty="0" smtClean="0">
                <a:solidFill>
                  <a:schemeClr val="bg1"/>
                </a:solidFill>
                <a:latin typeface="Tahoma" pitchFamily="34" charset="0"/>
                <a:ea typeface="Tahoma" pitchFamily="34" charset="0"/>
                <a:cs typeface="Tahoma" pitchFamily="34" charset="0"/>
              </a:rPr>
              <a:t>.</a:t>
            </a:r>
            <a:endParaRPr lang="en-US" dirty="0">
              <a:solidFill>
                <a:schemeClr val="bg1"/>
              </a:solidFill>
              <a:latin typeface="Tahoma" pitchFamily="34" charset="0"/>
              <a:ea typeface="Tahoma" pitchFamily="34" charset="0"/>
              <a:cs typeface="Tahoma" pitchFamily="34" charset="0"/>
            </a:endParaRPr>
          </a:p>
        </p:txBody>
      </p:sp>
      <p:grpSp>
        <p:nvGrpSpPr>
          <p:cNvPr id="18" name="Group 17"/>
          <p:cNvGrpSpPr/>
          <p:nvPr/>
        </p:nvGrpSpPr>
        <p:grpSpPr>
          <a:xfrm>
            <a:off x="6579171" y="2514600"/>
            <a:ext cx="1830184" cy="1543137"/>
            <a:chOff x="6579171" y="2514600"/>
            <a:chExt cx="1830184" cy="1543137"/>
          </a:xfrm>
        </p:grpSpPr>
        <p:sp>
          <p:nvSpPr>
            <p:cNvPr id="10" name="TextBox 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1" name="Oval 10"/>
            <p:cNvSpPr/>
            <p:nvPr/>
          </p:nvSpPr>
          <p:spPr>
            <a:xfrm>
              <a:off x="7934779" y="2514600"/>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74609">
              <a:off x="6616175" y="2736356"/>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Click on the word “infographic” and then use the purple diamond to adjust the shape’s curve. </a:t>
              </a:r>
              <a:endParaRPr lang="en-US" sz="1500" dirty="0">
                <a:latin typeface="Franklin Gothic Book" pitchFamily="34" charset="0"/>
                <a:ea typeface="Tahoma" pitchFamily="34" charset="0"/>
                <a:cs typeface="Tahoma" pitchFamily="34" charset="0"/>
              </a:endParaRPr>
            </a:p>
          </p:txBody>
        </p:sp>
      </p:grpSp>
      <p:cxnSp>
        <p:nvCxnSpPr>
          <p:cNvPr id="14" name="Straight Arrow Connector 13"/>
          <p:cNvCxnSpPr>
            <a:stCxn id="13" idx="1"/>
          </p:cNvCxnSpPr>
          <p:nvPr/>
        </p:nvCxnSpPr>
        <p:spPr>
          <a:xfrm flipH="1" flipV="1">
            <a:off x="4800601" y="2706033"/>
            <a:ext cx="1818398" cy="582910"/>
          </a:xfrm>
          <a:prstGeom prst="straightConnector1">
            <a:avLst/>
          </a:prstGeom>
          <a:ln w="50800" cap="flat" cmpd="dbl">
            <a:solidFill>
              <a:schemeClr val="tx1">
                <a:lumMod val="75000"/>
                <a:lumOff val="25000"/>
              </a:schemeClr>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a:off x="303416" y="3626747"/>
            <a:ext cx="1830184" cy="1631053"/>
            <a:chOff x="6579171" y="2426684"/>
            <a:chExt cx="1830184" cy="1631053"/>
          </a:xfrm>
        </p:grpSpPr>
        <p:sp>
          <p:nvSpPr>
            <p:cNvPr id="20" name="TextBox 1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1" name="Oval 20"/>
            <p:cNvSpPr/>
            <p:nvPr/>
          </p:nvSpPr>
          <p:spPr>
            <a:xfrm>
              <a:off x="6893964" y="2426684"/>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4609">
              <a:off x="6616175" y="2736357"/>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Highlight the key points of your story with images in place of these images.</a:t>
              </a:r>
              <a:endParaRPr lang="en-US" sz="1500" dirty="0">
                <a:latin typeface="Franklin Gothic Book" pitchFamily="34" charset="0"/>
                <a:ea typeface="Tahoma" pitchFamily="34" charset="0"/>
                <a:cs typeface="Tahoma" pitchFamily="34" charset="0"/>
              </a:endParaRPr>
            </a:p>
          </p:txBody>
        </p:sp>
      </p:grpSp>
      <p:pic>
        <p:nvPicPr>
          <p:cNvPr id="1026" name="Picture 2" descr="http://sphotos.xx.fbcdn.net/hphotos-snc6/c0.1.403.403/p403x403/283774_10151015155034394_159197405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467" y="4284576"/>
            <a:ext cx="2207733" cy="22077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media-cache-lt0.pinterest.com/upload/281756520407903744_tSfNfykA_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691" y="4244800"/>
            <a:ext cx="2247509" cy="22475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1978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Snip Diagonal Corner Rectangle 4"/>
          <p:cNvSpPr/>
          <p:nvPr/>
        </p:nvSpPr>
        <p:spPr>
          <a:xfrm>
            <a:off x="324037" y="219530"/>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2</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1066799" y="914400"/>
            <a:ext cx="6096001" cy="646331"/>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Explain this point in a few sentences. An infographic doesn’t necessarily mean you aren’t allowed to use words.</a:t>
            </a:r>
            <a:endParaRPr lang="en-US" dirty="0">
              <a:solidFill>
                <a:schemeClr val="bg1"/>
              </a:solidFill>
              <a:latin typeface="Tahoma" pitchFamily="34" charset="0"/>
              <a:ea typeface="Tahoma" pitchFamily="34" charset="0"/>
              <a:cs typeface="Tahoma" pitchFamily="34" charset="0"/>
            </a:endParaRPr>
          </a:p>
        </p:txBody>
      </p:sp>
      <p:grpSp>
        <p:nvGrpSpPr>
          <p:cNvPr id="19" name="Group 18"/>
          <p:cNvGrpSpPr/>
          <p:nvPr/>
        </p:nvGrpSpPr>
        <p:grpSpPr>
          <a:xfrm>
            <a:off x="7206363" y="-1"/>
            <a:ext cx="1944690" cy="2058684"/>
            <a:chOff x="6566456" y="2426684"/>
            <a:chExt cx="1944690" cy="1813927"/>
          </a:xfrm>
        </p:grpSpPr>
        <p:sp>
          <p:nvSpPr>
            <p:cNvPr id="20" name="TextBox 1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1" name="Oval 20"/>
            <p:cNvSpPr/>
            <p:nvPr/>
          </p:nvSpPr>
          <p:spPr>
            <a:xfrm>
              <a:off x="6893964" y="2426684"/>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rot="274609">
              <a:off x="6566456" y="2763283"/>
              <a:ext cx="1944690" cy="1477328"/>
            </a:xfrm>
            <a:prstGeom prst="rect">
              <a:avLst/>
            </a:prstGeom>
            <a:noFill/>
          </p:spPr>
          <p:txBody>
            <a:bodyPr wrap="square" rtlCol="0">
              <a:spAutoFit/>
            </a:bodyPr>
            <a:lstStyle/>
            <a:p>
              <a:r>
                <a:rPr lang="en-US" sz="1500" dirty="0">
                  <a:latin typeface="Franklin Gothic Book" pitchFamily="34" charset="0"/>
                  <a:ea typeface="Tahoma" pitchFamily="34" charset="0"/>
                  <a:cs typeface="Tahoma" pitchFamily="34" charset="0"/>
                </a:rPr>
                <a:t>E</a:t>
              </a:r>
              <a:r>
                <a:rPr lang="en-US" sz="1500" dirty="0" smtClean="0">
                  <a:latin typeface="Franklin Gothic Book" pitchFamily="34" charset="0"/>
                  <a:ea typeface="Tahoma" pitchFamily="34" charset="0"/>
                  <a:cs typeface="Tahoma" pitchFamily="34" charset="0"/>
                </a:rPr>
                <a:t>xtend this infographic by duplicating the PowerPoint slides &amp; adding more sections.</a:t>
              </a:r>
              <a:endParaRPr lang="en-US" sz="1500" dirty="0">
                <a:latin typeface="Franklin Gothic Book" pitchFamily="34" charset="0"/>
                <a:ea typeface="Tahoma" pitchFamily="34" charset="0"/>
                <a:cs typeface="Tahoma" pitchFamily="34" charset="0"/>
              </a:endParaRPr>
            </a:p>
          </p:txBody>
        </p:sp>
      </p:grpSp>
      <p:sp>
        <p:nvSpPr>
          <p:cNvPr id="12" name="Rectangle 11"/>
          <p:cNvSpPr/>
          <p:nvPr/>
        </p:nvSpPr>
        <p:spPr>
          <a:xfrm>
            <a:off x="324037" y="2065416"/>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276600" y="2065416"/>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ectangle 23"/>
          <p:cNvSpPr/>
          <p:nvPr/>
        </p:nvSpPr>
        <p:spPr>
          <a:xfrm>
            <a:off x="6248400" y="2065415"/>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7162800" y="5029200"/>
            <a:ext cx="1830184" cy="1543137"/>
            <a:chOff x="6579171" y="2514600"/>
            <a:chExt cx="1830184" cy="1543137"/>
          </a:xfrm>
        </p:grpSpPr>
        <p:sp>
          <p:nvSpPr>
            <p:cNvPr id="10" name="TextBox 9"/>
            <p:cNvSpPr txBox="1"/>
            <p:nvPr/>
          </p:nvSpPr>
          <p:spPr>
            <a:xfrm rot="237689">
              <a:off x="6579171" y="2580409"/>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1" name="Oval 10"/>
            <p:cNvSpPr/>
            <p:nvPr/>
          </p:nvSpPr>
          <p:spPr>
            <a:xfrm>
              <a:off x="7934779" y="2514600"/>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rot="274609">
              <a:off x="6616175" y="2736357"/>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Use different shapes to paste info/images into to improve the way you tell a story.</a:t>
              </a:r>
              <a:endParaRPr lang="en-US" sz="1500" dirty="0">
                <a:latin typeface="Franklin Gothic Book" pitchFamily="34" charset="0"/>
                <a:ea typeface="Tahoma" pitchFamily="34" charset="0"/>
                <a:cs typeface="Tahoma" pitchFamily="34" charset="0"/>
              </a:endParaRPr>
            </a:p>
          </p:txBody>
        </p:sp>
      </p:grpSp>
      <p:pic>
        <p:nvPicPr>
          <p:cNvPr id="2050" name="Picture 2" descr="We take having fun very seriousl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48" y="2273132"/>
            <a:ext cx="2094148" cy="1390262"/>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2052" name="Picture 4" descr="HubSpot + unicorns = typical d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686" y="2226997"/>
            <a:ext cx="2223797" cy="1482531"/>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pic>
        <p:nvPicPr>
          <p:cNvPr id="2054" name="Picture 6" descr="We love supporting our customers (literal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8896" y="2325455"/>
            <a:ext cx="2236104" cy="1255945"/>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91799" y="4105955"/>
            <a:ext cx="2251401" cy="1477328"/>
          </a:xfrm>
          <a:prstGeom prst="rect">
            <a:avLst/>
          </a:prstGeom>
          <a:noFill/>
        </p:spPr>
        <p:txBody>
          <a:bodyPr wrap="square" rtlCol="0">
            <a:spAutoFit/>
          </a:bodyPr>
          <a:lstStyle/>
          <a:p>
            <a:pPr algn="ctr"/>
            <a:r>
              <a:rPr lang="en-US" dirty="0" smtClean="0">
                <a:solidFill>
                  <a:schemeClr val="tx1">
                    <a:lumMod val="85000"/>
                    <a:lumOff val="15000"/>
                  </a:schemeClr>
                </a:solidFill>
                <a:latin typeface="Tahoma" pitchFamily="34" charset="0"/>
                <a:ea typeface="Tahoma" pitchFamily="34" charset="0"/>
                <a:cs typeface="Tahoma" pitchFamily="34" charset="0"/>
              </a:rPr>
              <a:t>Here’s </a:t>
            </a:r>
            <a:r>
              <a:rPr lang="en-US" dirty="0" err="1" smtClean="0">
                <a:solidFill>
                  <a:schemeClr val="tx1">
                    <a:lumMod val="85000"/>
                    <a:lumOff val="15000"/>
                  </a:schemeClr>
                </a:solidFill>
                <a:latin typeface="Tahoma" pitchFamily="34" charset="0"/>
                <a:ea typeface="Tahoma" pitchFamily="34" charset="0"/>
                <a:cs typeface="Tahoma" pitchFamily="34" charset="0"/>
              </a:rPr>
              <a:t>HubSpotter</a:t>
            </a:r>
            <a:r>
              <a:rPr lang="en-US" dirty="0" smtClean="0">
                <a:solidFill>
                  <a:schemeClr val="tx1">
                    <a:lumMod val="85000"/>
                    <a:lumOff val="15000"/>
                  </a:schemeClr>
                </a:solidFill>
                <a:latin typeface="Tahoma" pitchFamily="34" charset="0"/>
                <a:ea typeface="Tahoma" pitchFamily="34" charset="0"/>
                <a:cs typeface="Tahoma" pitchFamily="34" charset="0"/>
              </a:rPr>
              <a:t> Karen Rubin showing the world that she’s been </a:t>
            </a:r>
            <a:r>
              <a:rPr lang="en-US" dirty="0" err="1" smtClean="0">
                <a:solidFill>
                  <a:schemeClr val="tx1">
                    <a:lumMod val="85000"/>
                    <a:lumOff val="15000"/>
                  </a:schemeClr>
                </a:solidFill>
                <a:latin typeface="Tahoma" pitchFamily="34" charset="0"/>
                <a:ea typeface="Tahoma" pitchFamily="34" charset="0"/>
                <a:cs typeface="Tahoma" pitchFamily="34" charset="0"/>
              </a:rPr>
              <a:t>HubSpotted</a:t>
            </a:r>
            <a:r>
              <a:rPr lang="en-US" dirty="0" smtClean="0">
                <a:solidFill>
                  <a:schemeClr val="tx1">
                    <a:lumMod val="85000"/>
                    <a:lumOff val="15000"/>
                  </a:schemeClr>
                </a:solidFill>
                <a:latin typeface="Tahoma" pitchFamily="34" charset="0"/>
                <a:ea typeface="Tahoma" pitchFamily="34" charset="0"/>
                <a:cs typeface="Tahoma" pitchFamily="34" charset="0"/>
              </a:rPr>
              <a:t>. </a:t>
            </a:r>
            <a:endParaRPr lang="en-US" dirty="0">
              <a:solidFill>
                <a:schemeClr val="tx1">
                  <a:lumMod val="85000"/>
                  <a:lumOff val="15000"/>
                </a:schemeClr>
              </a:solidFill>
              <a:latin typeface="Tahoma" pitchFamily="34" charset="0"/>
              <a:ea typeface="Tahoma" pitchFamily="34" charset="0"/>
              <a:cs typeface="Tahoma" pitchFamily="34" charset="0"/>
            </a:endParaRPr>
          </a:p>
        </p:txBody>
      </p:sp>
      <p:sp>
        <p:nvSpPr>
          <p:cNvPr id="26" name="TextBox 25"/>
          <p:cNvSpPr txBox="1"/>
          <p:nvPr/>
        </p:nvSpPr>
        <p:spPr>
          <a:xfrm>
            <a:off x="3485427" y="4232093"/>
            <a:ext cx="2251401" cy="1200329"/>
          </a:xfrm>
          <a:prstGeom prst="rect">
            <a:avLst/>
          </a:prstGeom>
          <a:noFill/>
        </p:spPr>
        <p:txBody>
          <a:bodyPr wrap="square" rtlCol="0">
            <a:spAutoFit/>
          </a:bodyPr>
          <a:lstStyle/>
          <a:p>
            <a:pPr algn="ctr"/>
            <a:r>
              <a:rPr lang="en-US" dirty="0" smtClean="0">
                <a:solidFill>
                  <a:schemeClr val="tx1">
                    <a:lumMod val="85000"/>
                    <a:lumOff val="15000"/>
                  </a:schemeClr>
                </a:solidFill>
                <a:latin typeface="Tahoma" pitchFamily="34" charset="0"/>
                <a:ea typeface="Tahoma" pitchFamily="34" charset="0"/>
                <a:cs typeface="Tahoma" pitchFamily="34" charset="0"/>
              </a:rPr>
              <a:t>We love our customers so much, we have them crowd surf!</a:t>
            </a:r>
            <a:endParaRPr lang="en-US" dirty="0">
              <a:solidFill>
                <a:schemeClr val="tx1">
                  <a:lumMod val="85000"/>
                  <a:lumOff val="15000"/>
                </a:schemeClr>
              </a:solidFill>
              <a:latin typeface="Tahoma" pitchFamily="34" charset="0"/>
              <a:ea typeface="Tahoma" pitchFamily="34" charset="0"/>
              <a:cs typeface="Tahoma" pitchFamily="34" charset="0"/>
            </a:endParaRPr>
          </a:p>
        </p:txBody>
      </p:sp>
      <p:sp>
        <p:nvSpPr>
          <p:cNvPr id="27" name="TextBox 26"/>
          <p:cNvSpPr txBox="1"/>
          <p:nvPr/>
        </p:nvSpPr>
        <p:spPr>
          <a:xfrm>
            <a:off x="6400800" y="4231820"/>
            <a:ext cx="2251401" cy="646331"/>
          </a:xfrm>
          <a:prstGeom prst="rect">
            <a:avLst/>
          </a:prstGeom>
          <a:noFill/>
        </p:spPr>
        <p:txBody>
          <a:bodyPr wrap="square" rtlCol="0">
            <a:spAutoFit/>
          </a:bodyPr>
          <a:lstStyle/>
          <a:p>
            <a:pPr algn="ctr"/>
            <a:r>
              <a:rPr lang="en-US" dirty="0" smtClean="0">
                <a:solidFill>
                  <a:schemeClr val="tx1">
                    <a:lumMod val="85000"/>
                    <a:lumOff val="15000"/>
                  </a:schemeClr>
                </a:solidFill>
                <a:latin typeface="Tahoma" pitchFamily="34" charset="0"/>
                <a:ea typeface="Tahoma" pitchFamily="34" charset="0"/>
                <a:cs typeface="Tahoma" pitchFamily="34" charset="0"/>
              </a:rPr>
              <a:t>Unicorns love HubSpot too.</a:t>
            </a:r>
            <a:endParaRPr lang="en-US" dirty="0">
              <a:solidFill>
                <a:schemeClr val="tx1">
                  <a:lumMod val="85000"/>
                  <a:lumOff val="1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69101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Snip Diagonal Corner Rectangle 4"/>
          <p:cNvSpPr/>
          <p:nvPr/>
        </p:nvSpPr>
        <p:spPr>
          <a:xfrm>
            <a:off x="324037" y="219530"/>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3</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1101633" y="844817"/>
            <a:ext cx="6670767" cy="369332"/>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Explain this section in a few sentences concisely and clearly.</a:t>
            </a:r>
            <a:endParaRPr lang="en-US" dirty="0">
              <a:solidFill>
                <a:schemeClr val="bg1"/>
              </a:solidFill>
              <a:latin typeface="Tahoma" pitchFamily="34" charset="0"/>
              <a:ea typeface="Tahoma" pitchFamily="34" charset="0"/>
              <a:cs typeface="Tahoma" pitchFamily="34" charset="0"/>
            </a:endParaRPr>
          </a:p>
        </p:txBody>
      </p:sp>
      <p:grpSp>
        <p:nvGrpSpPr>
          <p:cNvPr id="3" name="Group 2"/>
          <p:cNvGrpSpPr/>
          <p:nvPr/>
        </p:nvGrpSpPr>
        <p:grpSpPr>
          <a:xfrm>
            <a:off x="1724025" y="1295400"/>
            <a:ext cx="6048375" cy="5522430"/>
            <a:chOff x="1295399" y="1335570"/>
            <a:chExt cx="6048375" cy="5522430"/>
          </a:xfrm>
        </p:grpSpPr>
        <p:pic>
          <p:nvPicPr>
            <p:cNvPr id="3074" name="Picture 2" descr="http://www.clker.com/cliparts/7/D/r/G/w/Y/laptop-md.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295399" y="1335570"/>
              <a:ext cx="6048375" cy="5522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3600" y="1524000"/>
              <a:ext cx="4114800" cy="28956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latin typeface="Tahoma" pitchFamily="34" charset="0"/>
                  <a:ea typeface="Tahoma" pitchFamily="34" charset="0"/>
                  <a:cs typeface="Tahoma" pitchFamily="34" charset="0"/>
                </a:rPr>
                <a:t>You can simply copy and paste simple images (found through creative commons or iStock) and use them to relay a point in an aesthetic manner. </a:t>
              </a:r>
              <a:endParaRPr lang="en-US" dirty="0">
                <a:solidFill>
                  <a:srgbClr val="FFC000"/>
                </a:solidFill>
                <a:latin typeface="Tahoma" pitchFamily="34" charset="0"/>
                <a:ea typeface="Tahoma" pitchFamily="34" charset="0"/>
                <a:cs typeface="Tahoma" pitchFamily="34" charset="0"/>
              </a:endParaRPr>
            </a:p>
          </p:txBody>
        </p:sp>
      </p:grpSp>
      <p:grpSp>
        <p:nvGrpSpPr>
          <p:cNvPr id="18" name="Group 17"/>
          <p:cNvGrpSpPr/>
          <p:nvPr/>
        </p:nvGrpSpPr>
        <p:grpSpPr>
          <a:xfrm rot="20566103">
            <a:off x="385245" y="2219938"/>
            <a:ext cx="1865708" cy="2718877"/>
            <a:chOff x="6841501" y="2640188"/>
            <a:chExt cx="1830184" cy="1477328"/>
          </a:xfrm>
        </p:grpSpPr>
        <p:sp>
          <p:nvSpPr>
            <p:cNvPr id="10" name="TextBox 9"/>
            <p:cNvSpPr txBox="1"/>
            <p:nvPr/>
          </p:nvSpPr>
          <p:spPr>
            <a:xfrm rot="237689">
              <a:off x="6841501" y="2640188"/>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3" name="TextBox 12"/>
            <p:cNvSpPr txBox="1"/>
            <p:nvPr/>
          </p:nvSpPr>
          <p:spPr>
            <a:xfrm rot="174553">
              <a:off x="6885780" y="2676207"/>
              <a:ext cx="1643841" cy="142984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You can change the  color of any image you paste into PowerPoint under the “Format” options. That way, you ensure the image you find goes along with your brand colors.</a:t>
              </a:r>
              <a:endParaRPr lang="en-US" sz="1500" dirty="0">
                <a:latin typeface="Franklin Gothic Book" pitchFamily="34" charset="0"/>
                <a:ea typeface="Tahoma" pitchFamily="34" charset="0"/>
                <a:cs typeface="Tahoma" pitchFamily="34" charset="0"/>
              </a:endParaRPr>
            </a:p>
          </p:txBody>
        </p:sp>
      </p:grpSp>
      <p:sp>
        <p:nvSpPr>
          <p:cNvPr id="29" name="Oval 28"/>
          <p:cNvSpPr/>
          <p:nvPr/>
        </p:nvSpPr>
        <p:spPr>
          <a:xfrm>
            <a:off x="457200" y="2232014"/>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973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cxnSp>
        <p:nvCxnSpPr>
          <p:cNvPr id="30" name="Straight Arrow Connector 29"/>
          <p:cNvCxnSpPr>
            <a:stCxn id="28" idx="1"/>
          </p:cNvCxnSpPr>
          <p:nvPr/>
        </p:nvCxnSpPr>
        <p:spPr>
          <a:xfrm flipH="1" flipV="1">
            <a:off x="1219201" y="4566891"/>
            <a:ext cx="563674" cy="840002"/>
          </a:xfrm>
          <a:prstGeom prst="straightConnector1">
            <a:avLst/>
          </a:prstGeom>
          <a:ln w="50800" cap="flat" cmpd="dbl">
            <a:solidFill>
              <a:schemeClr val="tx1">
                <a:lumMod val="85000"/>
                <a:lumOff val="15000"/>
              </a:schemeClr>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5" name="Snip Diagonal Corner Rectangle 4"/>
          <p:cNvSpPr/>
          <p:nvPr/>
        </p:nvSpPr>
        <p:spPr>
          <a:xfrm>
            <a:off x="324037" y="219530"/>
            <a:ext cx="2819400" cy="485864"/>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ahoma" pitchFamily="34" charset="0"/>
                <a:ea typeface="Tahoma" pitchFamily="34" charset="0"/>
                <a:cs typeface="Tahoma" pitchFamily="34" charset="0"/>
              </a:rPr>
              <a:t>SECTION 4</a:t>
            </a:r>
            <a:endParaRPr lang="en-US" sz="3200" dirty="0">
              <a:latin typeface="Tahoma" pitchFamily="34" charset="0"/>
              <a:ea typeface="Tahoma" pitchFamily="34" charset="0"/>
              <a:cs typeface="Tahoma" pitchFamily="34" charset="0"/>
            </a:endParaRPr>
          </a:p>
        </p:txBody>
      </p:sp>
      <p:sp>
        <p:nvSpPr>
          <p:cNvPr id="6" name="TextBox 5"/>
          <p:cNvSpPr txBox="1"/>
          <p:nvPr/>
        </p:nvSpPr>
        <p:spPr>
          <a:xfrm>
            <a:off x="1101633" y="844817"/>
            <a:ext cx="6670767" cy="923330"/>
          </a:xfrm>
          <a:prstGeom prst="rect">
            <a:avLst/>
          </a:prstGeom>
          <a:noFill/>
        </p:spPr>
        <p:txBody>
          <a:bodyPr wrap="square" rtlCol="0">
            <a:spAutoFit/>
          </a:bodyPr>
          <a:lstStyle/>
          <a:p>
            <a:r>
              <a:rPr lang="en-US" dirty="0" smtClean="0">
                <a:solidFill>
                  <a:schemeClr val="bg1"/>
                </a:solidFill>
                <a:latin typeface="Tahoma" pitchFamily="34" charset="0"/>
                <a:ea typeface="Tahoma" pitchFamily="34" charset="0"/>
                <a:cs typeface="Tahoma" pitchFamily="34" charset="0"/>
              </a:rPr>
              <a:t>Nothing wrong with simply having a block of text to explain a particular section! You can always add images around it if you please. Just be sure to have some form of a conclusion. </a:t>
            </a:r>
            <a:endParaRPr lang="en-US" dirty="0">
              <a:solidFill>
                <a:schemeClr val="bg1"/>
              </a:solidFill>
              <a:latin typeface="Tahoma" pitchFamily="34" charset="0"/>
              <a:ea typeface="Tahoma" pitchFamily="34" charset="0"/>
              <a:cs typeface="Tahoma" pitchFamily="34"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514600"/>
            <a:ext cx="4003556" cy="1469785"/>
          </a:xfrm>
          <a:prstGeom prst="rect">
            <a:avLst/>
          </a:prstGeom>
        </p:spPr>
      </p:pic>
      <p:sp>
        <p:nvSpPr>
          <p:cNvPr id="17" name="TextBox 16"/>
          <p:cNvSpPr txBox="1"/>
          <p:nvPr/>
        </p:nvSpPr>
        <p:spPr>
          <a:xfrm>
            <a:off x="76199" y="2887412"/>
            <a:ext cx="4487448" cy="1323439"/>
          </a:xfrm>
          <a:prstGeom prst="rect">
            <a:avLst/>
          </a:prstGeom>
          <a:noFill/>
        </p:spPr>
        <p:txBody>
          <a:bodyPr wrap="square" rtlCol="0">
            <a:spAutoFit/>
          </a:bodyPr>
          <a:lstStyle/>
          <a:p>
            <a:r>
              <a:rPr lang="en-US" sz="2000" dirty="0" smtClean="0">
                <a:solidFill>
                  <a:srgbClr val="FFFF69"/>
                </a:solidFill>
                <a:latin typeface="Tahoma" pitchFamily="34" charset="0"/>
                <a:ea typeface="Tahoma" pitchFamily="34" charset="0"/>
                <a:cs typeface="Tahoma" pitchFamily="34" charset="0"/>
              </a:rPr>
              <a:t>Love our infographic template? Be sure to grab our free social media publishing calendar! </a:t>
            </a:r>
            <a:r>
              <a:rPr lang="en-US" sz="2000" u="sng" dirty="0">
                <a:solidFill>
                  <a:schemeClr val="bg1"/>
                </a:solidFill>
                <a:latin typeface="Tahoma" pitchFamily="34" charset="0"/>
                <a:ea typeface="Tahoma" pitchFamily="34" charset="0"/>
                <a:cs typeface="Tahoma" pitchFamily="34" charset="0"/>
                <a:hlinkClick r:id="rId3"/>
              </a:rPr>
              <a:t>http://bitly.com/SMPubTemplate</a:t>
            </a:r>
            <a:endParaRPr lang="en-US" sz="900" u="sng" dirty="0">
              <a:solidFill>
                <a:schemeClr val="bg1"/>
              </a:solidFill>
              <a:latin typeface="Tahoma" pitchFamily="34" charset="0"/>
              <a:ea typeface="Tahoma" pitchFamily="34" charset="0"/>
              <a:cs typeface="Tahoma" pitchFamily="34" charset="0"/>
            </a:endParaRPr>
          </a:p>
        </p:txBody>
      </p:sp>
      <p:grpSp>
        <p:nvGrpSpPr>
          <p:cNvPr id="23" name="Group 22"/>
          <p:cNvGrpSpPr/>
          <p:nvPr/>
        </p:nvGrpSpPr>
        <p:grpSpPr>
          <a:xfrm rot="20195630">
            <a:off x="4488195" y="4561615"/>
            <a:ext cx="1602466" cy="1104011"/>
            <a:chOff x="-4699196" y="6350999"/>
            <a:chExt cx="1845091" cy="1477328"/>
          </a:xfrm>
        </p:grpSpPr>
        <p:sp>
          <p:nvSpPr>
            <p:cNvPr id="24" name="TextBox 23"/>
            <p:cNvSpPr txBox="1"/>
            <p:nvPr/>
          </p:nvSpPr>
          <p:spPr>
            <a:xfrm rot="940237">
              <a:off x="-4699196" y="6350999"/>
              <a:ext cx="1845091"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5" name="TextBox 24"/>
            <p:cNvSpPr txBox="1"/>
            <p:nvPr/>
          </p:nvSpPr>
          <p:spPr>
            <a:xfrm rot="944614">
              <a:off x="-4580416" y="6667458"/>
              <a:ext cx="1646874" cy="105021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Replace this image with your own logo.</a:t>
              </a:r>
              <a:endParaRPr lang="en-US" sz="1500" dirty="0">
                <a:latin typeface="Franklin Gothic Book" pitchFamily="34" charset="0"/>
                <a:ea typeface="Tahoma" pitchFamily="34" charset="0"/>
                <a:cs typeface="Tahoma" pitchFamily="34" charset="0"/>
              </a:endParaRPr>
            </a:p>
          </p:txBody>
        </p:sp>
      </p:grpSp>
      <p:grpSp>
        <p:nvGrpSpPr>
          <p:cNvPr id="26" name="Group 25"/>
          <p:cNvGrpSpPr/>
          <p:nvPr/>
        </p:nvGrpSpPr>
        <p:grpSpPr>
          <a:xfrm>
            <a:off x="1558591" y="4885884"/>
            <a:ext cx="1774246" cy="1357406"/>
            <a:chOff x="-4667954" y="6229098"/>
            <a:chExt cx="1691977" cy="1477328"/>
          </a:xfrm>
        </p:grpSpPr>
        <p:sp>
          <p:nvSpPr>
            <p:cNvPr id="27" name="TextBox 26"/>
            <p:cNvSpPr txBox="1"/>
            <p:nvPr/>
          </p:nvSpPr>
          <p:spPr>
            <a:xfrm rot="940237">
              <a:off x="-4667954" y="6229098"/>
              <a:ext cx="1691977"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28" name="TextBox 27"/>
            <p:cNvSpPr txBox="1"/>
            <p:nvPr/>
          </p:nvSpPr>
          <p:spPr>
            <a:xfrm rot="944614">
              <a:off x="-4481320" y="6593990"/>
              <a:ext cx="1452788" cy="85416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Potentially include a mini CTA.</a:t>
              </a:r>
              <a:endParaRPr lang="en-US" sz="1500" dirty="0">
                <a:latin typeface="Franklin Gothic Book" pitchFamily="34" charset="0"/>
                <a:ea typeface="Tahoma" pitchFamily="34" charset="0"/>
                <a:cs typeface="Tahoma" pitchFamily="34" charset="0"/>
              </a:endParaRPr>
            </a:p>
          </p:txBody>
        </p:sp>
      </p:grpSp>
      <p:cxnSp>
        <p:nvCxnSpPr>
          <p:cNvPr id="31" name="Straight Arrow Connector 30"/>
          <p:cNvCxnSpPr>
            <a:stCxn id="24" idx="3"/>
          </p:cNvCxnSpPr>
          <p:nvPr/>
        </p:nvCxnSpPr>
        <p:spPr>
          <a:xfrm flipV="1">
            <a:off x="6083369" y="4267200"/>
            <a:ext cx="871409" cy="738575"/>
          </a:xfrm>
          <a:prstGeom prst="straightConnector1">
            <a:avLst/>
          </a:prstGeom>
          <a:ln w="50800" cap="flat" cmpd="dbl">
            <a:solidFill>
              <a:schemeClr val="tx1">
                <a:lumMod val="85000"/>
                <a:lumOff val="15000"/>
              </a:schemeClr>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4804417" y="4495800"/>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2783035" y="4894292"/>
            <a:ext cx="284813" cy="283114"/>
          </a:xfrm>
          <a:prstGeom prst="ellipse">
            <a:avLst/>
          </a:prstGeom>
          <a:solidFill>
            <a:schemeClr val="tx1">
              <a:lumMod val="85000"/>
              <a:lumOff val="15000"/>
            </a:schemeClr>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499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22737"/>
            <a:ext cx="3829895" cy="1015663"/>
          </a:xfrm>
          <a:prstGeom prst="rect">
            <a:avLst/>
          </a:prstGeom>
          <a:noFill/>
        </p:spPr>
        <p:txBody>
          <a:bodyPr wrap="none" rtlCol="0">
            <a:spAutoFit/>
          </a:bodyPr>
          <a:lstStyle/>
          <a:p>
            <a:r>
              <a:rPr lang="en-US" sz="6000" dirty="0" smtClean="0">
                <a:solidFill>
                  <a:schemeClr val="tx1">
                    <a:lumMod val="65000"/>
                    <a:lumOff val="35000"/>
                  </a:schemeClr>
                </a:solidFill>
                <a:latin typeface="Franklin Gothic Medium" pitchFamily="34" charset="0"/>
                <a:ea typeface="Tahoma" pitchFamily="34" charset="0"/>
                <a:cs typeface="Tahoma" pitchFamily="34" charset="0"/>
              </a:rPr>
              <a:t>TEMPLATE </a:t>
            </a:r>
            <a:endParaRPr lang="en-US" sz="6000" dirty="0">
              <a:solidFill>
                <a:schemeClr val="tx1">
                  <a:lumMod val="65000"/>
                  <a:lumOff val="35000"/>
                </a:schemeClr>
              </a:solidFill>
              <a:latin typeface="Franklin Gothic Medium" pitchFamily="34" charset="0"/>
              <a:ea typeface="Tahoma" pitchFamily="34" charset="0"/>
              <a:cs typeface="Tahoma" pitchFamily="34" charset="0"/>
            </a:endParaRPr>
          </a:p>
        </p:txBody>
      </p:sp>
      <p:sp>
        <p:nvSpPr>
          <p:cNvPr id="3" name="TextBox 2"/>
          <p:cNvSpPr txBox="1"/>
          <p:nvPr/>
        </p:nvSpPr>
        <p:spPr>
          <a:xfrm>
            <a:off x="685800" y="2419290"/>
            <a:ext cx="4953000" cy="400110"/>
          </a:xfrm>
          <a:prstGeom prst="rect">
            <a:avLst/>
          </a:prstGeom>
          <a:noFill/>
        </p:spPr>
        <p:txBody>
          <a:bodyPr wrap="square" rtlCol="0">
            <a:spAutoFit/>
          </a:bodyPr>
          <a:lstStyle/>
          <a:p>
            <a:r>
              <a:rPr lang="en-US" sz="2000" dirty="0" smtClean="0">
                <a:solidFill>
                  <a:srgbClr val="434343"/>
                </a:solidFill>
                <a:latin typeface="Franklin Gothic Medium" pitchFamily="34" charset="0"/>
                <a:ea typeface="Tahoma" pitchFamily="34" charset="0"/>
                <a:cs typeface="Tahoma" pitchFamily="34" charset="0"/>
              </a:rPr>
              <a:t>Data-Packed Infographic Template</a:t>
            </a:r>
            <a:endParaRPr lang="en-US" sz="2000" dirty="0">
              <a:solidFill>
                <a:srgbClr val="434343"/>
              </a:solidFill>
              <a:latin typeface="Franklin Gothic Medium" pitchFamily="34" charset="0"/>
              <a:ea typeface="Tahoma" pitchFamily="34" charset="0"/>
              <a:cs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52400"/>
            <a:ext cx="2223757" cy="6629400"/>
          </a:xfrm>
          <a:prstGeom prst="rect">
            <a:avLst/>
          </a:prstGeom>
        </p:spPr>
      </p:pic>
      <p:grpSp>
        <p:nvGrpSpPr>
          <p:cNvPr id="6" name="Group 5"/>
          <p:cNvGrpSpPr/>
          <p:nvPr/>
        </p:nvGrpSpPr>
        <p:grpSpPr>
          <a:xfrm>
            <a:off x="4343400" y="1600200"/>
            <a:ext cx="762000" cy="762000"/>
            <a:chOff x="4419600" y="1676400"/>
            <a:chExt cx="762000" cy="762000"/>
          </a:xfrm>
        </p:grpSpPr>
        <p:sp>
          <p:nvSpPr>
            <p:cNvPr id="7" name="Oval 6"/>
            <p:cNvSpPr/>
            <p:nvPr/>
          </p:nvSpPr>
          <p:spPr>
            <a:xfrm>
              <a:off x="4419600" y="16764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16984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3</a:t>
              </a:r>
              <a:endParaRPr lang="en-US" sz="4000" dirty="0">
                <a:solidFill>
                  <a:schemeClr val="bg1"/>
                </a:solidFill>
                <a:latin typeface="Franklin Gothic Medium" pitchFamily="34" charset="0"/>
                <a:ea typeface="Tahoma" pitchFamily="34" charset="0"/>
                <a:cs typeface="Tahoma" pitchFamily="34" charset="0"/>
              </a:endParaRPr>
            </a:p>
          </p:txBody>
        </p:sp>
      </p:grpSp>
      <p:sp>
        <p:nvSpPr>
          <p:cNvPr id="9" name="Content Placeholder 2"/>
          <p:cNvSpPr txBox="1">
            <a:spLocks/>
          </p:cNvSpPr>
          <p:nvPr/>
        </p:nvSpPr>
        <p:spPr>
          <a:xfrm>
            <a:off x="730135" y="3124200"/>
            <a:ext cx="4908665" cy="3352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Ah yes, numbers. Data is immensely important in not only quantitative decisions, but in emphasizing the importance (or irrelevance) of certain practices and/or behaviors. </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But sometimes it’s hard to present and message those statistics. Try putting all that data into an infographic and truly illustrate the power behind those numbers.</a:t>
            </a:r>
          </a:p>
        </p:txBody>
      </p:sp>
    </p:spTree>
    <p:extLst>
      <p:ext uri="{BB962C8B-B14F-4D97-AF65-F5344CB8AC3E}">
        <p14:creationId xmlns:p14="http://schemas.microsoft.com/office/powerpoint/2010/main" val="2250050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
            <a:ext cx="7924800" cy="1676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62200" y="1447800"/>
            <a:ext cx="7162800" cy="143740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40262" y="533400"/>
            <a:ext cx="7803738" cy="830997"/>
          </a:xfrm>
          <a:prstGeom prst="rect">
            <a:avLst/>
          </a:prstGeom>
          <a:noFill/>
        </p:spPr>
        <p:txBody>
          <a:bodyPr wrap="none" lIns="91440" tIns="45720" rIns="91440" bIns="45720">
            <a:spAutoFit/>
          </a:bodyPr>
          <a:lstStyle/>
          <a:p>
            <a:pPr algn="ct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ahoma" pitchFamily="34" charset="0"/>
                <a:ea typeface="Tahoma" pitchFamily="34" charset="0"/>
                <a:cs typeface="Tahoma" pitchFamily="34" charset="0"/>
              </a:rPr>
              <a:t>TITLE OF INFOGRAPHIC</a:t>
            </a:r>
            <a:endPar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Tahoma" pitchFamily="34" charset="0"/>
              <a:ea typeface="Tahoma" pitchFamily="34" charset="0"/>
              <a:cs typeface="Tahoma" pitchFamily="34" charset="0"/>
            </a:endParaRPr>
          </a:p>
        </p:txBody>
      </p:sp>
      <p:sp>
        <p:nvSpPr>
          <p:cNvPr id="5" name="TextBox 4"/>
          <p:cNvSpPr txBox="1"/>
          <p:nvPr/>
        </p:nvSpPr>
        <p:spPr>
          <a:xfrm>
            <a:off x="2362200" y="1822846"/>
            <a:ext cx="7247117" cy="615553"/>
          </a:xfrm>
          <a:prstGeom prst="rect">
            <a:avLst/>
          </a:prstGeom>
          <a:noFill/>
        </p:spPr>
        <p:txBody>
          <a:bodyPr wrap="square" rtlCol="0">
            <a:spAutoFit/>
          </a:bodyPr>
          <a:lstStyle/>
          <a:p>
            <a:r>
              <a:rPr lang="en-US" sz="3400" dirty="0" smtClean="0">
                <a:solidFill>
                  <a:srgbClr val="FFC000"/>
                </a:solidFill>
                <a:effectLst/>
                <a:latin typeface="Tahoma" pitchFamily="34" charset="0"/>
                <a:ea typeface="Tahoma" pitchFamily="34" charset="0"/>
                <a:cs typeface="Tahoma" pitchFamily="34" charset="0"/>
              </a:rPr>
              <a:t>SUBTITLE OF THIS INFOGRAPHIC</a:t>
            </a:r>
            <a:endParaRPr lang="en-US" sz="3400" dirty="0">
              <a:solidFill>
                <a:srgbClr val="FFC000"/>
              </a:solidFill>
              <a:effectLst/>
              <a:latin typeface="Tahoma" pitchFamily="34" charset="0"/>
              <a:ea typeface="Tahoma" pitchFamily="34" charset="0"/>
              <a:cs typeface="Tahoma" pitchFamily="34" charset="0"/>
            </a:endParaRPr>
          </a:p>
        </p:txBody>
      </p:sp>
      <p:grpSp>
        <p:nvGrpSpPr>
          <p:cNvPr id="6" name="Group 5"/>
          <p:cNvGrpSpPr/>
          <p:nvPr/>
        </p:nvGrpSpPr>
        <p:grpSpPr>
          <a:xfrm rot="20195630">
            <a:off x="181658" y="2549000"/>
            <a:ext cx="1902369" cy="1477328"/>
            <a:chOff x="-4775043" y="6441786"/>
            <a:chExt cx="2190402" cy="1976882"/>
          </a:xfrm>
        </p:grpSpPr>
        <p:sp>
          <p:nvSpPr>
            <p:cNvPr id="7" name="TextBox 6"/>
            <p:cNvSpPr txBox="1"/>
            <p:nvPr/>
          </p:nvSpPr>
          <p:spPr>
            <a:xfrm rot="940237">
              <a:off x="-4775043" y="6441786"/>
              <a:ext cx="2174642" cy="1976882"/>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8" name="TextBox 7"/>
            <p:cNvSpPr txBox="1"/>
            <p:nvPr/>
          </p:nvSpPr>
          <p:spPr>
            <a:xfrm rot="944614">
              <a:off x="-4655500" y="6856612"/>
              <a:ext cx="2070859" cy="1359106"/>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Use a basic stat or fact to start the infographic and engage viewers.</a:t>
              </a:r>
              <a:endParaRPr lang="en-US" sz="1500" dirty="0">
                <a:latin typeface="Franklin Gothic Book" pitchFamily="34" charset="0"/>
                <a:ea typeface="Tahoma" pitchFamily="34" charset="0"/>
                <a:cs typeface="Tahoma" pitchFamily="34" charset="0"/>
              </a:endParaRPr>
            </a:p>
          </p:txBody>
        </p:sp>
      </p:grpSp>
      <p:sp>
        <p:nvSpPr>
          <p:cNvPr id="9" name="Oval 8"/>
          <p:cNvSpPr/>
          <p:nvPr/>
        </p:nvSpPr>
        <p:spPr>
          <a:xfrm>
            <a:off x="381000" y="257669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43200" y="3276600"/>
            <a:ext cx="6324600" cy="707886"/>
          </a:xfrm>
          <a:prstGeom prst="rect">
            <a:avLst/>
          </a:prstGeom>
          <a:noFill/>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Have an introduction to explain what data you are about to share, and how or why you collected it.</a:t>
            </a:r>
            <a:endParaRPr lang="en-US" sz="2000" dirty="0">
              <a:solidFill>
                <a:srgbClr val="00B0F0"/>
              </a:solidFill>
              <a:latin typeface="Tahoma" pitchFamily="34" charset="0"/>
              <a:ea typeface="Tahoma" pitchFamily="34" charset="0"/>
              <a:cs typeface="Tahoma" pitchFamily="34" charset="0"/>
            </a:endParaRPr>
          </a:p>
        </p:txBody>
      </p:sp>
      <p:sp>
        <p:nvSpPr>
          <p:cNvPr id="11" name="Rectangle 10"/>
          <p:cNvSpPr/>
          <p:nvPr/>
        </p:nvSpPr>
        <p:spPr>
          <a:xfrm>
            <a:off x="702712" y="4267200"/>
            <a:ext cx="3335888" cy="2215991"/>
          </a:xfrm>
          <a:prstGeom prst="rect">
            <a:avLst/>
          </a:prstGeom>
          <a:noFill/>
        </p:spPr>
        <p:txBody>
          <a:bodyPr wrap="square" lIns="91440" tIns="45720" rIns="91440" bIns="45720">
            <a:spAutoFit/>
          </a:bodyPr>
          <a:lstStyle/>
          <a:p>
            <a:pPr algn="ctr"/>
            <a:r>
              <a:rPr lang="en-US" sz="13800" b="1" dirty="0" smtClean="0">
                <a:ln w="31550" cmpd="sng">
                  <a:solidFill>
                    <a:schemeClr val="tx1">
                      <a:lumMod val="85000"/>
                      <a:lumOff val="15000"/>
                    </a:schemeClr>
                  </a:solidFill>
                  <a:prstDash val="solid"/>
                </a:ln>
                <a:solidFill>
                  <a:srgbClr val="00B0F0"/>
                </a:solidFill>
                <a:effectLst>
                  <a:outerShdw blurRad="60007" dist="310007" dir="7680000" sy="30000" kx="1300200" algn="ctr" rotWithShape="0">
                    <a:prstClr val="black">
                      <a:alpha val="32000"/>
                    </a:prstClr>
                  </a:outerShdw>
                </a:effectLst>
              </a:rPr>
              <a:t>89%</a:t>
            </a:r>
            <a:endParaRPr lang="en-US" sz="13800" b="1" dirty="0">
              <a:ln w="31550" cmpd="sng">
                <a:solidFill>
                  <a:schemeClr val="tx1">
                    <a:lumMod val="85000"/>
                    <a:lumOff val="15000"/>
                  </a:schemeClr>
                </a:solidFill>
                <a:prstDash val="solid"/>
              </a:ln>
              <a:solidFill>
                <a:srgbClr val="00B0F0"/>
              </a:solidFill>
              <a:effectLst>
                <a:outerShdw blurRad="60007" dist="310007" dir="7680000" sy="30000" kx="1300200" algn="ctr" rotWithShape="0">
                  <a:prstClr val="black">
                    <a:alpha val="32000"/>
                  </a:prstClr>
                </a:outerShdw>
              </a:effectLst>
            </a:endParaRPr>
          </a:p>
        </p:txBody>
      </p:sp>
      <p:sp>
        <p:nvSpPr>
          <p:cNvPr id="16" name="TextBox 15"/>
          <p:cNvSpPr txBox="1"/>
          <p:nvPr/>
        </p:nvSpPr>
        <p:spPr>
          <a:xfrm>
            <a:off x="4114800" y="4724400"/>
            <a:ext cx="4876800" cy="1384995"/>
          </a:xfrm>
          <a:prstGeom prst="rect">
            <a:avLst/>
          </a:prstGeom>
          <a:noFill/>
        </p:spPr>
        <p:txBody>
          <a:bodyPr wrap="square" rtlCol="0">
            <a:spAutoFit/>
          </a:bodyPr>
          <a:lstStyle/>
          <a:p>
            <a:r>
              <a:rPr lang="en-US" sz="2800" dirty="0">
                <a:solidFill>
                  <a:schemeClr val="tx1">
                    <a:lumMod val="75000"/>
                    <a:lumOff val="25000"/>
                  </a:schemeClr>
                </a:solidFill>
                <a:latin typeface="Tahoma" pitchFamily="34" charset="0"/>
                <a:ea typeface="Tahoma" pitchFamily="34" charset="0"/>
                <a:cs typeface="Tahoma" pitchFamily="34" charset="0"/>
              </a:rPr>
              <a:t>o</a:t>
            </a:r>
            <a:r>
              <a:rPr lang="en-US" sz="2800" dirty="0" smtClean="0">
                <a:solidFill>
                  <a:schemeClr val="tx1">
                    <a:lumMod val="75000"/>
                    <a:lumOff val="25000"/>
                  </a:schemeClr>
                </a:solidFill>
                <a:latin typeface="Tahoma" pitchFamily="34" charset="0"/>
                <a:ea typeface="Tahoma" pitchFamily="34" charset="0"/>
                <a:cs typeface="Tahoma" pitchFamily="34" charset="0"/>
              </a:rPr>
              <a:t>f marketers are maintaining or increasing their inbound budgets.</a:t>
            </a:r>
            <a:endParaRPr lang="en-US" sz="2800" dirty="0">
              <a:solidFill>
                <a:schemeClr val="tx1">
                  <a:lumMod val="75000"/>
                  <a:lumOff val="25000"/>
                </a:schemeClr>
              </a:solidFill>
              <a:latin typeface="Tahoma" pitchFamily="34" charset="0"/>
              <a:ea typeface="Tahoma" pitchFamily="34" charset="0"/>
              <a:cs typeface="Tahoma" pitchFamily="34" charset="0"/>
            </a:endParaRPr>
          </a:p>
        </p:txBody>
      </p:sp>
      <p:cxnSp>
        <p:nvCxnSpPr>
          <p:cNvPr id="17" name="Straight Arrow Connector 16"/>
          <p:cNvCxnSpPr>
            <a:stCxn id="7" idx="2"/>
          </p:cNvCxnSpPr>
          <p:nvPr/>
        </p:nvCxnSpPr>
        <p:spPr>
          <a:xfrm>
            <a:off x="1225987" y="4022325"/>
            <a:ext cx="374213" cy="554786"/>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4354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87371877"/>
              </p:ext>
            </p:extLst>
          </p:nvPr>
        </p:nvGraphicFramePr>
        <p:xfrm>
          <a:off x="161408" y="1874523"/>
          <a:ext cx="8077200" cy="477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72143" y="228599"/>
            <a:ext cx="6324600" cy="785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latin typeface="Tahoma" pitchFamily="34" charset="0"/>
                <a:ea typeface="Tahoma" pitchFamily="34" charset="0"/>
                <a:cs typeface="Tahoma" pitchFamily="34" charset="0"/>
              </a:rPr>
              <a:t>TITLE OF THE GRAPH</a:t>
            </a:r>
            <a:endParaRPr lang="en-US" sz="4000" dirty="0">
              <a:latin typeface="Tahoma" pitchFamily="34" charset="0"/>
              <a:ea typeface="Tahoma" pitchFamily="34" charset="0"/>
              <a:cs typeface="Tahoma" pitchFamily="34" charset="0"/>
            </a:endParaRPr>
          </a:p>
        </p:txBody>
      </p:sp>
      <p:sp>
        <p:nvSpPr>
          <p:cNvPr id="5" name="Rectangle 4"/>
          <p:cNvSpPr/>
          <p:nvPr/>
        </p:nvSpPr>
        <p:spPr>
          <a:xfrm>
            <a:off x="-272143" y="1014548"/>
            <a:ext cx="6217920" cy="6618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latin typeface="Tahoma" pitchFamily="34" charset="0"/>
                <a:ea typeface="Tahoma" pitchFamily="34" charset="0"/>
                <a:cs typeface="Tahoma" pitchFamily="34" charset="0"/>
              </a:rPr>
              <a:t>Describe the graph and what it shows.</a:t>
            </a:r>
            <a:endParaRPr lang="en-US" sz="2400" dirty="0">
              <a:latin typeface="Tahoma" pitchFamily="34" charset="0"/>
              <a:ea typeface="Tahoma" pitchFamily="34" charset="0"/>
              <a:cs typeface="Tahoma" pitchFamily="34" charset="0"/>
            </a:endParaRPr>
          </a:p>
        </p:txBody>
      </p:sp>
      <p:grpSp>
        <p:nvGrpSpPr>
          <p:cNvPr id="7" name="Group 6"/>
          <p:cNvGrpSpPr/>
          <p:nvPr/>
        </p:nvGrpSpPr>
        <p:grpSpPr>
          <a:xfrm rot="20967452">
            <a:off x="6209933" y="827095"/>
            <a:ext cx="2513749" cy="1477328"/>
            <a:chOff x="-4868534" y="6886644"/>
            <a:chExt cx="2894349" cy="1976882"/>
          </a:xfrm>
        </p:grpSpPr>
        <p:sp>
          <p:nvSpPr>
            <p:cNvPr id="8" name="TextBox 7"/>
            <p:cNvSpPr txBox="1"/>
            <p:nvPr/>
          </p:nvSpPr>
          <p:spPr>
            <a:xfrm rot="940237">
              <a:off x="-4868534" y="6886644"/>
              <a:ext cx="2894349" cy="1976882"/>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9" name="TextBox 8"/>
            <p:cNvSpPr txBox="1"/>
            <p:nvPr/>
          </p:nvSpPr>
          <p:spPr>
            <a:xfrm rot="944614">
              <a:off x="-4841107" y="7078302"/>
              <a:ext cx="2786259" cy="1667994"/>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Change the colors of your graph by double clicking on each line. You may need to reinsert this graph in order to change its data in excel.</a:t>
              </a:r>
              <a:endParaRPr lang="en-US" sz="1500" dirty="0">
                <a:latin typeface="Franklin Gothic Book" pitchFamily="34" charset="0"/>
                <a:ea typeface="Tahoma" pitchFamily="34" charset="0"/>
                <a:cs typeface="Tahoma" pitchFamily="34" charset="0"/>
              </a:endParaRPr>
            </a:p>
          </p:txBody>
        </p:sp>
      </p:grpSp>
      <p:sp>
        <p:nvSpPr>
          <p:cNvPr id="10" name="Oval 9"/>
          <p:cNvSpPr/>
          <p:nvPr/>
        </p:nvSpPr>
        <p:spPr>
          <a:xfrm>
            <a:off x="8096202" y="80034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8" idx="2"/>
          </p:cNvCxnSpPr>
          <p:nvPr/>
        </p:nvCxnSpPr>
        <p:spPr>
          <a:xfrm flipH="1">
            <a:off x="6400800" y="2301466"/>
            <a:ext cx="999984" cy="594134"/>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rot="21364985">
            <a:off x="7161550" y="5021955"/>
            <a:ext cx="1629094" cy="1477328"/>
            <a:chOff x="-4800422" y="6523027"/>
            <a:chExt cx="1875751" cy="1976882"/>
          </a:xfrm>
        </p:grpSpPr>
        <p:sp>
          <p:nvSpPr>
            <p:cNvPr id="15" name="TextBox 14"/>
            <p:cNvSpPr txBox="1"/>
            <p:nvPr/>
          </p:nvSpPr>
          <p:spPr>
            <a:xfrm rot="940237">
              <a:off x="-4800422" y="6523027"/>
              <a:ext cx="1875751" cy="1976882"/>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6" name="TextBox 15"/>
            <p:cNvSpPr txBox="1"/>
            <p:nvPr/>
          </p:nvSpPr>
          <p:spPr>
            <a:xfrm rot="944614">
              <a:off x="-4743652" y="6714026"/>
              <a:ext cx="1718890" cy="1667994"/>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Be sure to add source attributions for all data you use.</a:t>
              </a:r>
              <a:endParaRPr lang="en-US" sz="1500" dirty="0">
                <a:latin typeface="Franklin Gothic Book" pitchFamily="34" charset="0"/>
                <a:ea typeface="Tahoma" pitchFamily="34" charset="0"/>
                <a:cs typeface="Tahoma" pitchFamily="34" charset="0"/>
              </a:endParaRPr>
            </a:p>
          </p:txBody>
        </p:sp>
      </p:grpSp>
      <p:sp>
        <p:nvSpPr>
          <p:cNvPr id="17" name="Oval 16"/>
          <p:cNvSpPr/>
          <p:nvPr/>
        </p:nvSpPr>
        <p:spPr>
          <a:xfrm rot="1169355">
            <a:off x="8435246" y="502769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904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2580"/>
            <a:ext cx="7620000" cy="523220"/>
          </a:xfrm>
          <a:prstGeom prst="rect">
            <a:avLst/>
          </a:prstGeom>
          <a:noFill/>
        </p:spPr>
        <p:txBody>
          <a:bodyPr wrap="square" rtlCol="0">
            <a:spAutoFit/>
          </a:bodyPr>
          <a:lstStyle/>
          <a:p>
            <a:pPr algn="ctr"/>
            <a:r>
              <a:rPr lang="en-US" sz="2800" dirty="0" smtClean="0">
                <a:solidFill>
                  <a:srgbClr val="00B0F0"/>
                </a:solidFill>
                <a:latin typeface="Tahoma" pitchFamily="34" charset="0"/>
                <a:ea typeface="Tahoma" pitchFamily="34" charset="0"/>
                <a:cs typeface="Tahoma" pitchFamily="34" charset="0"/>
              </a:rPr>
              <a:t>USE SHAPES TO ILLUSTRATE A STORY</a:t>
            </a:r>
            <a:endParaRPr lang="en-US" sz="2800" dirty="0">
              <a:solidFill>
                <a:srgbClr val="00B0F0"/>
              </a:solidFill>
              <a:latin typeface="Tahoma" pitchFamily="34" charset="0"/>
              <a:ea typeface="Tahoma" pitchFamily="34" charset="0"/>
              <a:cs typeface="Tahoma" pitchFamily="34" charset="0"/>
            </a:endParaRPr>
          </a:p>
        </p:txBody>
      </p:sp>
      <p:sp>
        <p:nvSpPr>
          <p:cNvPr id="113" name="Oval 112"/>
          <p:cNvSpPr/>
          <p:nvPr/>
        </p:nvSpPr>
        <p:spPr>
          <a:xfrm>
            <a:off x="800100" y="838200"/>
            <a:ext cx="2895600" cy="2667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ahoma" pitchFamily="34" charset="0"/>
                <a:ea typeface="Tahoma" pitchFamily="34" charset="0"/>
                <a:cs typeface="Tahoma" pitchFamily="34" charset="0"/>
              </a:rPr>
              <a:t>41%</a:t>
            </a:r>
          </a:p>
          <a:p>
            <a:pPr algn="ctr"/>
            <a:r>
              <a:rPr lang="en-US" dirty="0" smtClean="0">
                <a:latin typeface="Tahoma" pitchFamily="34" charset="0"/>
                <a:ea typeface="Tahoma" pitchFamily="34" charset="0"/>
                <a:cs typeface="Tahoma" pitchFamily="34" charset="0"/>
              </a:rPr>
              <a:t>of B2B companies using Facebook have acquired a customer from it.</a:t>
            </a:r>
            <a:endParaRPr lang="en-US" dirty="0">
              <a:latin typeface="Tahoma" pitchFamily="34" charset="0"/>
              <a:ea typeface="Tahoma" pitchFamily="34" charset="0"/>
              <a:cs typeface="Tahoma" pitchFamily="34" charset="0"/>
            </a:endParaRPr>
          </a:p>
        </p:txBody>
      </p:sp>
      <p:sp>
        <p:nvSpPr>
          <p:cNvPr id="114" name="Oval 113"/>
          <p:cNvSpPr/>
          <p:nvPr/>
        </p:nvSpPr>
        <p:spPr>
          <a:xfrm>
            <a:off x="5410200" y="838200"/>
            <a:ext cx="2895600" cy="2667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ahoma" pitchFamily="34" charset="0"/>
                <a:ea typeface="Tahoma" pitchFamily="34" charset="0"/>
                <a:cs typeface="Tahoma" pitchFamily="34" charset="0"/>
              </a:rPr>
              <a:t>62%</a:t>
            </a:r>
          </a:p>
          <a:p>
            <a:pPr algn="ctr"/>
            <a:r>
              <a:rPr lang="en-US" dirty="0" smtClean="0">
                <a:latin typeface="Tahoma" pitchFamily="34" charset="0"/>
                <a:ea typeface="Tahoma" pitchFamily="34" charset="0"/>
                <a:cs typeface="Tahoma" pitchFamily="34" charset="0"/>
              </a:rPr>
              <a:t>of B2C companies using Facebook have acquired a customer from it.</a:t>
            </a:r>
            <a:endParaRPr lang="en-US" dirty="0">
              <a:latin typeface="Tahoma" pitchFamily="34" charset="0"/>
              <a:ea typeface="Tahoma" pitchFamily="34" charset="0"/>
              <a:cs typeface="Tahoma" pitchFamily="34" charset="0"/>
            </a:endParaRPr>
          </a:p>
        </p:txBody>
      </p:sp>
      <p:sp>
        <p:nvSpPr>
          <p:cNvPr id="115" name="Oval 114"/>
          <p:cNvSpPr/>
          <p:nvPr/>
        </p:nvSpPr>
        <p:spPr>
          <a:xfrm>
            <a:off x="5410200" y="4038600"/>
            <a:ext cx="2895600" cy="2667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ahoma" pitchFamily="34" charset="0"/>
                <a:ea typeface="Tahoma" pitchFamily="34" charset="0"/>
                <a:cs typeface="Tahoma" pitchFamily="34" charset="0"/>
              </a:rPr>
              <a:t>51%</a:t>
            </a:r>
          </a:p>
          <a:p>
            <a:pPr algn="ctr"/>
            <a:r>
              <a:rPr lang="en-US" dirty="0" smtClean="0">
                <a:latin typeface="Tahoma" pitchFamily="34" charset="0"/>
                <a:ea typeface="Tahoma" pitchFamily="34" charset="0"/>
                <a:cs typeface="Tahoma" pitchFamily="34" charset="0"/>
              </a:rPr>
              <a:t>of Facebook fans are more likely to buy the brands they ‘like.’</a:t>
            </a:r>
            <a:endParaRPr lang="en-US" dirty="0">
              <a:latin typeface="Tahoma" pitchFamily="34" charset="0"/>
              <a:ea typeface="Tahoma" pitchFamily="34" charset="0"/>
              <a:cs typeface="Tahoma" pitchFamily="34" charset="0"/>
            </a:endParaRPr>
          </a:p>
        </p:txBody>
      </p:sp>
      <p:cxnSp>
        <p:nvCxnSpPr>
          <p:cNvPr id="117" name="Straight Arrow Connector 116"/>
          <p:cNvCxnSpPr/>
          <p:nvPr/>
        </p:nvCxnSpPr>
        <p:spPr>
          <a:xfrm>
            <a:off x="3886200" y="2171700"/>
            <a:ext cx="1371600" cy="0"/>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4" idx="4"/>
          </p:cNvCxnSpPr>
          <p:nvPr/>
        </p:nvCxnSpPr>
        <p:spPr>
          <a:xfrm>
            <a:off x="6858000" y="3505200"/>
            <a:ext cx="0" cy="628650"/>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rot="20195630">
            <a:off x="2269163" y="3603976"/>
            <a:ext cx="2565419" cy="1511250"/>
            <a:chOff x="-4812480" y="6636480"/>
            <a:chExt cx="2953843" cy="2022274"/>
          </a:xfrm>
        </p:grpSpPr>
        <p:sp>
          <p:nvSpPr>
            <p:cNvPr id="126" name="TextBox 125"/>
            <p:cNvSpPr txBox="1"/>
            <p:nvPr/>
          </p:nvSpPr>
          <p:spPr>
            <a:xfrm rot="940237">
              <a:off x="-4812480" y="6636480"/>
              <a:ext cx="2953843" cy="2022274"/>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27" name="TextBox 126"/>
            <p:cNvSpPr txBox="1"/>
            <p:nvPr/>
          </p:nvSpPr>
          <p:spPr>
            <a:xfrm rot="944614">
              <a:off x="-4658829" y="6891872"/>
              <a:ext cx="2718379" cy="166799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You can change the shapes for this story-telling method depending on the data. You could use Twitter birds if discussing Twitter.</a:t>
              </a:r>
              <a:endParaRPr lang="en-US" sz="1500" dirty="0">
                <a:latin typeface="Franklin Gothic Book" pitchFamily="34" charset="0"/>
                <a:ea typeface="Tahoma" pitchFamily="34" charset="0"/>
                <a:cs typeface="Tahoma" pitchFamily="34" charset="0"/>
              </a:endParaRPr>
            </a:p>
          </p:txBody>
        </p:sp>
      </p:grpSp>
      <p:sp>
        <p:nvSpPr>
          <p:cNvPr id="128" name="Oval 127"/>
          <p:cNvSpPr/>
          <p:nvPr/>
        </p:nvSpPr>
        <p:spPr>
          <a:xfrm>
            <a:off x="2275185" y="363247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p:cNvSpPr txBox="1"/>
          <p:nvPr/>
        </p:nvSpPr>
        <p:spPr>
          <a:xfrm>
            <a:off x="228600" y="5689937"/>
            <a:ext cx="4930177" cy="1015663"/>
          </a:xfrm>
          <a:prstGeom prst="rect">
            <a:avLst/>
          </a:prstGeom>
          <a:noFill/>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Don’t be afraid to add written context to go along with any graphs or SmartArt you include in your infographic.</a:t>
            </a:r>
            <a:endParaRPr lang="en-US" sz="2000" dirty="0">
              <a:solidFill>
                <a:srgbClr val="00B0F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13987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83823565"/>
              </p:ext>
            </p:extLst>
          </p:nvPr>
        </p:nvGraphicFramePr>
        <p:xfrm>
          <a:off x="220261" y="1541186"/>
          <a:ext cx="5337985" cy="392802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72143" y="152399"/>
            <a:ext cx="6324600" cy="785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latin typeface="Tahoma" pitchFamily="34" charset="0"/>
                <a:ea typeface="Tahoma" pitchFamily="34" charset="0"/>
                <a:cs typeface="Tahoma" pitchFamily="34" charset="0"/>
              </a:rPr>
              <a:t>TITLE OF THE GRAPH</a:t>
            </a:r>
            <a:endParaRPr lang="en-US" sz="4000" dirty="0">
              <a:latin typeface="Tahoma" pitchFamily="34" charset="0"/>
              <a:ea typeface="Tahoma" pitchFamily="34" charset="0"/>
              <a:cs typeface="Tahoma" pitchFamily="34" charset="0"/>
            </a:endParaRPr>
          </a:p>
        </p:txBody>
      </p:sp>
      <p:sp>
        <p:nvSpPr>
          <p:cNvPr id="9" name="Rectangle 8"/>
          <p:cNvSpPr/>
          <p:nvPr/>
        </p:nvSpPr>
        <p:spPr>
          <a:xfrm>
            <a:off x="-338750" y="889990"/>
            <a:ext cx="6217920" cy="6618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latin typeface="Tahoma" pitchFamily="34" charset="0"/>
                <a:ea typeface="Tahoma" pitchFamily="34" charset="0"/>
                <a:cs typeface="Tahoma" pitchFamily="34" charset="0"/>
              </a:rPr>
              <a:t>Describe the graph and what it shows.</a:t>
            </a:r>
            <a:endParaRPr lang="en-US" sz="2400" dirty="0">
              <a:latin typeface="Tahoma" pitchFamily="34" charset="0"/>
              <a:ea typeface="Tahoma" pitchFamily="34" charset="0"/>
              <a:cs typeface="Tahoma" pitchFamily="34" charset="0"/>
            </a:endParaRPr>
          </a:p>
        </p:txBody>
      </p:sp>
      <p:grpSp>
        <p:nvGrpSpPr>
          <p:cNvPr id="10" name="Group 9"/>
          <p:cNvGrpSpPr/>
          <p:nvPr/>
        </p:nvGrpSpPr>
        <p:grpSpPr>
          <a:xfrm rot="20635591">
            <a:off x="6262492" y="476956"/>
            <a:ext cx="2565419" cy="1564895"/>
            <a:chOff x="-4812480" y="6636480"/>
            <a:chExt cx="2953843" cy="2094060"/>
          </a:xfrm>
        </p:grpSpPr>
        <p:sp>
          <p:nvSpPr>
            <p:cNvPr id="11" name="TextBox 10"/>
            <p:cNvSpPr txBox="1"/>
            <p:nvPr/>
          </p:nvSpPr>
          <p:spPr>
            <a:xfrm rot="940237">
              <a:off x="-4812480" y="6636480"/>
              <a:ext cx="2953843" cy="2022274"/>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2" name="TextBox 11"/>
            <p:cNvSpPr txBox="1"/>
            <p:nvPr/>
          </p:nvSpPr>
          <p:spPr>
            <a:xfrm rot="944614">
              <a:off x="-4557823" y="6753658"/>
              <a:ext cx="2615440" cy="1976882"/>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Understand that for this template, the graphs you use will be contingent upon the data you are sharing. Feel free to add or remove as fit for you.</a:t>
              </a:r>
              <a:endParaRPr lang="en-US" sz="1500" dirty="0">
                <a:latin typeface="Franklin Gothic Book" pitchFamily="34" charset="0"/>
                <a:ea typeface="Tahoma" pitchFamily="34" charset="0"/>
                <a:cs typeface="Tahoma" pitchFamily="34" charset="0"/>
              </a:endParaRPr>
            </a:p>
          </p:txBody>
        </p:sp>
      </p:grpSp>
      <p:sp>
        <p:nvSpPr>
          <p:cNvPr id="7" name="Oval 6"/>
          <p:cNvSpPr/>
          <p:nvPr/>
        </p:nvSpPr>
        <p:spPr>
          <a:xfrm>
            <a:off x="8457420" y="33236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181600" y="3505200"/>
            <a:ext cx="1371600" cy="0"/>
          </a:xfrm>
          <a:prstGeom prst="straightConnector1">
            <a:avLst/>
          </a:prstGeom>
          <a:ln w="762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29400" y="3019961"/>
            <a:ext cx="1898974" cy="1323439"/>
          </a:xfrm>
          <a:prstGeom prst="rect">
            <a:avLst/>
          </a:prstGeom>
          <a:noFill/>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Call out a specific data point where relevant.</a:t>
            </a:r>
            <a:endParaRPr lang="en-US" sz="2000" dirty="0">
              <a:solidFill>
                <a:srgbClr val="00B0F0"/>
              </a:solidFill>
              <a:latin typeface="Tahoma" pitchFamily="34" charset="0"/>
              <a:ea typeface="Tahoma" pitchFamily="34" charset="0"/>
              <a:cs typeface="Tahoma" pitchFamily="34" charset="0"/>
            </a:endParaRPr>
          </a:p>
        </p:txBody>
      </p:sp>
      <p:sp>
        <p:nvSpPr>
          <p:cNvPr id="18" name="TextBox 17"/>
          <p:cNvSpPr txBox="1"/>
          <p:nvPr/>
        </p:nvSpPr>
        <p:spPr>
          <a:xfrm>
            <a:off x="381000" y="5410200"/>
            <a:ext cx="2180790" cy="276999"/>
          </a:xfrm>
          <a:prstGeom prst="rect">
            <a:avLst/>
          </a:prstGeom>
          <a:noFill/>
        </p:spPr>
        <p:txBody>
          <a:bodyPr wrap="none" rtlCol="0">
            <a:spAutoFit/>
          </a:bodyPr>
          <a:lstStyle/>
          <a:p>
            <a:r>
              <a:rPr lang="en-US" sz="1200" dirty="0" smtClean="0">
                <a:solidFill>
                  <a:schemeClr val="tx1">
                    <a:lumMod val="85000"/>
                    <a:lumOff val="15000"/>
                  </a:schemeClr>
                </a:solidFill>
                <a:latin typeface="+mj-lt"/>
              </a:rPr>
              <a:t>SOURCES</a:t>
            </a:r>
            <a:r>
              <a:rPr lang="en-US" sz="1200" dirty="0" smtClean="0">
                <a:solidFill>
                  <a:schemeClr val="tx1">
                    <a:lumMod val="85000"/>
                    <a:lumOff val="15000"/>
                  </a:schemeClr>
                </a:solidFill>
              </a:rPr>
              <a:t>: HubSpot, Powerpoint</a:t>
            </a:r>
            <a:endParaRPr lang="en-US" sz="1200" dirty="0">
              <a:solidFill>
                <a:schemeClr val="tx1">
                  <a:lumMod val="85000"/>
                  <a:lumOff val="15000"/>
                </a:schemeClr>
              </a:solidFill>
            </a:endParaRPr>
          </a:p>
        </p:txBody>
      </p:sp>
      <p:sp>
        <p:nvSpPr>
          <p:cNvPr id="19" name="TextBox 18"/>
          <p:cNvSpPr txBox="1"/>
          <p:nvPr/>
        </p:nvSpPr>
        <p:spPr>
          <a:xfrm>
            <a:off x="313152" y="5867400"/>
            <a:ext cx="4487448" cy="830997"/>
          </a:xfrm>
          <a:prstGeom prst="rect">
            <a:avLst/>
          </a:prstGeom>
          <a:noFill/>
        </p:spPr>
        <p:txBody>
          <a:bodyPr wrap="square" rtlCol="0">
            <a:spAutoFit/>
          </a:bodyPr>
          <a:lstStyle/>
          <a:p>
            <a:r>
              <a:rPr lang="en-US" sz="1600" dirty="0" smtClean="0">
                <a:solidFill>
                  <a:schemeClr val="tx1">
                    <a:lumMod val="75000"/>
                    <a:lumOff val="25000"/>
                  </a:schemeClr>
                </a:solidFill>
                <a:latin typeface="Tahoma" pitchFamily="34" charset="0"/>
                <a:ea typeface="Tahoma" pitchFamily="34" charset="0"/>
                <a:cs typeface="Tahoma" pitchFamily="34" charset="0"/>
              </a:rPr>
              <a:t>Love our </a:t>
            </a:r>
            <a:r>
              <a:rPr lang="en-US" sz="1600" dirty="0" err="1" smtClean="0">
                <a:solidFill>
                  <a:schemeClr val="tx1">
                    <a:lumMod val="75000"/>
                    <a:lumOff val="25000"/>
                  </a:schemeClr>
                </a:solidFill>
                <a:latin typeface="Tahoma" pitchFamily="34" charset="0"/>
                <a:ea typeface="Tahoma" pitchFamily="34" charset="0"/>
                <a:cs typeface="Tahoma" pitchFamily="34" charset="0"/>
              </a:rPr>
              <a:t>infographic</a:t>
            </a:r>
            <a:r>
              <a:rPr lang="en-US" sz="1600" dirty="0" smtClean="0">
                <a:solidFill>
                  <a:schemeClr val="tx1">
                    <a:lumMod val="75000"/>
                    <a:lumOff val="25000"/>
                  </a:schemeClr>
                </a:solidFill>
                <a:latin typeface="Tahoma" pitchFamily="34" charset="0"/>
                <a:ea typeface="Tahoma" pitchFamily="34" charset="0"/>
                <a:cs typeface="Tahoma" pitchFamily="34" charset="0"/>
              </a:rPr>
              <a:t> template? Be sure to grab our free template for calculating your leads and traffic goals! </a:t>
            </a:r>
            <a:r>
              <a:rPr lang="en-US" sz="1400" u="sng" dirty="0">
                <a:solidFill>
                  <a:schemeClr val="tx1">
                    <a:lumMod val="75000"/>
                    <a:lumOff val="25000"/>
                  </a:schemeClr>
                </a:solidFill>
                <a:latin typeface="Tahoma" pitchFamily="34" charset="0"/>
                <a:ea typeface="Tahoma" pitchFamily="34" charset="0"/>
                <a:cs typeface="Tahoma" pitchFamily="34" charset="0"/>
                <a:hlinkClick r:id="rId3"/>
              </a:rPr>
              <a:t>http://bitly.com/TrafficLeadsCalc</a:t>
            </a:r>
            <a:endParaRPr lang="en-US" sz="600" u="sng" dirty="0">
              <a:solidFill>
                <a:schemeClr val="tx1">
                  <a:lumMod val="75000"/>
                  <a:lumOff val="25000"/>
                </a:schemeClr>
              </a:solidFill>
              <a:latin typeface="Tahoma" pitchFamily="34" charset="0"/>
              <a:ea typeface="Tahoma" pitchFamily="34" charset="0"/>
              <a:cs typeface="Tahoma" pitchFamily="34" charset="0"/>
            </a:endParaRPr>
          </a:p>
        </p:txBody>
      </p:sp>
      <p:pic>
        <p:nvPicPr>
          <p:cNvPr id="1026" name="Picture 2" descr="C:\Users\mgeorgieva.HUBSPOT\Desktop\hubspot_logo_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791200"/>
            <a:ext cx="2162827" cy="82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155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CONNECTING THE SLIDES</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2133600"/>
            <a:ext cx="8534400" cy="4648200"/>
          </a:xfrm>
        </p:spPr>
        <p:txBody>
          <a:bodyPr>
            <a:normAutofit lnSpcReduction="10000"/>
          </a:bodyPr>
          <a:lstStyle/>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Save Slides as Images</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Once your infographic is ready, you’ll need to save the PowerPoint slides as images. Simply go to File</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Save As</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 and select PNG (Portable Network Graphics). This is critical as PNG</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is the ONLY file type that will give your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infographics the high quality they need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for publishing.</a:t>
            </a:r>
          </a:p>
          <a:p>
            <a:pPr marL="0" indent="0">
              <a:buNone/>
            </a:pPr>
            <a:endParaRPr lang="en-US" sz="2000" dirty="0" smtClean="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
            </a:r>
            <a:br>
              <a:rPr lang="en-US" sz="2400" dirty="0" smtClean="0">
                <a:solidFill>
                  <a:schemeClr val="tx1">
                    <a:lumMod val="95000"/>
                    <a:lumOff val="5000"/>
                  </a:schemeClr>
                </a:solidFill>
                <a:latin typeface="Franklin Gothic Book" pitchFamily="34" charset="0"/>
                <a:ea typeface="Tahoma" pitchFamily="34" charset="0"/>
                <a:cs typeface="Tahoma" pitchFamily="34" charset="0"/>
              </a:rPr>
            </a:br>
            <a:r>
              <a:rPr lang="en-US" sz="2400" dirty="0" smtClean="0">
                <a:solidFill>
                  <a:schemeClr val="tx1">
                    <a:lumMod val="95000"/>
                    <a:lumOff val="5000"/>
                  </a:schemeClr>
                </a:solidFill>
                <a:latin typeface="Franklin Gothic Book" pitchFamily="34" charset="0"/>
                <a:ea typeface="Tahoma" pitchFamily="34" charset="0"/>
                <a:cs typeface="Tahoma" pitchFamily="34" charset="0"/>
              </a:rPr>
              <a:t>Go to Free Online Tool</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Your slides will be saved in a separate folder. After you save your slides as PNG, go to your browser and navigate to </a:t>
            </a:r>
            <a:r>
              <a:rPr lang="en-US" sz="2000" dirty="0" smtClean="0">
                <a:solidFill>
                  <a:schemeClr val="tx1">
                    <a:lumMod val="75000"/>
                    <a:lumOff val="25000"/>
                  </a:schemeClr>
                </a:solidFill>
                <a:latin typeface="Franklin Gothic Book" pitchFamily="34" charset="0"/>
                <a:hlinkClick r:id="rId2"/>
              </a:rPr>
              <a:t>http</a:t>
            </a:r>
            <a:r>
              <a:rPr lang="en-US" sz="2000" dirty="0">
                <a:solidFill>
                  <a:schemeClr val="tx1">
                    <a:lumMod val="75000"/>
                    <a:lumOff val="25000"/>
                  </a:schemeClr>
                </a:solidFill>
                <a:latin typeface="Franklin Gothic Book" pitchFamily="34" charset="0"/>
                <a:hlinkClick r:id="rId2"/>
              </a:rPr>
              <a:t>://pixlr.com/editor</a:t>
            </a:r>
            <a:r>
              <a:rPr lang="en-US" sz="2000" dirty="0" smtClean="0">
                <a:solidFill>
                  <a:schemeClr val="tx1">
                    <a:lumMod val="75000"/>
                    <a:lumOff val="25000"/>
                  </a:schemeClr>
                </a:solidFill>
                <a:latin typeface="Franklin Gothic Book" pitchFamily="34" charset="0"/>
                <a:hlinkClick r:id="rId2"/>
              </a:rPr>
              <a:t>/</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 Here, select the option to “Open Image from Computer.” Find your saved folder from Step 1, and select the first slide (the very top of your infographic), and open.</a:t>
            </a:r>
          </a:p>
          <a:p>
            <a:pPr marL="0" indent="0">
              <a:buNone/>
            </a:pPr>
            <a:endParaRPr lang="en-US" sz="2000" b="1" dirty="0">
              <a:solidFill>
                <a:srgbClr val="00B0F0"/>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276600"/>
            <a:ext cx="3309505" cy="990600"/>
          </a:xfrm>
          <a:prstGeom prst="rect">
            <a:avLst/>
          </a:prstGeom>
          <a:ln w="38100">
            <a:solidFill>
              <a:srgbClr val="FFC000"/>
            </a:solidFill>
          </a:ln>
        </p:spPr>
      </p:pic>
      <p:sp>
        <p:nvSpPr>
          <p:cNvPr id="5" name="Oval 4"/>
          <p:cNvSpPr/>
          <p:nvPr/>
        </p:nvSpPr>
        <p:spPr>
          <a:xfrm>
            <a:off x="533400" y="16002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 y="43434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258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TABLE OF CONTENTS</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990600" y="1600200"/>
            <a:ext cx="8229600" cy="5029200"/>
          </a:xfrm>
        </p:spPr>
        <p:txBody>
          <a:bodyPr>
            <a:normAutofit fontScale="85000" lnSpcReduction="20000"/>
          </a:bodyPr>
          <a:lstStyle/>
          <a:p>
            <a:pPr marL="0" indent="0">
              <a:buNone/>
            </a:pPr>
            <a:r>
              <a:rPr lang="en-US" sz="2800" dirty="0" smtClean="0">
                <a:solidFill>
                  <a:srgbClr val="434343"/>
                </a:solidFill>
                <a:latin typeface="Franklin Gothic Book" pitchFamily="34" charset="0"/>
                <a:ea typeface="Tahoma" pitchFamily="34" charset="0"/>
                <a:cs typeface="Tahoma" pitchFamily="34" charset="0"/>
              </a:rPr>
              <a:t>ABOUT THE TEMPLATES ……………………………… </a:t>
            </a:r>
            <a:r>
              <a:rPr lang="en-US" sz="2800" dirty="0" smtClean="0">
                <a:solidFill>
                  <a:srgbClr val="434343"/>
                </a:solidFill>
                <a:latin typeface="Franklin Gothic Book" pitchFamily="34" charset="0"/>
                <a:ea typeface="Tahoma" pitchFamily="34" charset="0"/>
                <a:cs typeface="Tahoma" pitchFamily="34" charset="0"/>
              </a:rPr>
              <a:t>3</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2 QUICK POWERPOINT TIPS………………………….4</a:t>
            </a: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TEMPLATE 1: Step-by-Step</a:t>
            </a:r>
            <a:r>
              <a:rPr lang="en-US" sz="2800" dirty="0" smtClean="0">
                <a:solidFill>
                  <a:srgbClr val="434343"/>
                </a:solidFill>
                <a:latin typeface="Franklin Gothic Book" pitchFamily="34" charset="0"/>
                <a:ea typeface="Tahoma" pitchFamily="34" charset="0"/>
                <a:cs typeface="Tahoma" pitchFamily="34" charset="0"/>
              </a:rPr>
              <a:t>……………………………</a:t>
            </a:r>
            <a:r>
              <a:rPr lang="en-US" sz="2400" dirty="0" smtClean="0">
                <a:solidFill>
                  <a:srgbClr val="434343"/>
                </a:solidFill>
                <a:latin typeface="Franklin Gothic Book" pitchFamily="34" charset="0"/>
                <a:ea typeface="Tahoma" pitchFamily="34" charset="0"/>
                <a:cs typeface="Tahoma" pitchFamily="34" charset="0"/>
              </a:rPr>
              <a:t> </a:t>
            </a:r>
            <a:r>
              <a:rPr lang="en-US" sz="2800" dirty="0" smtClean="0">
                <a:solidFill>
                  <a:srgbClr val="434343"/>
                </a:solidFill>
                <a:latin typeface="Franklin Gothic Book" pitchFamily="34" charset="0"/>
                <a:ea typeface="Tahoma" pitchFamily="34" charset="0"/>
                <a:cs typeface="Tahoma" pitchFamily="34" charset="0"/>
              </a:rPr>
              <a:t>5</a:t>
            </a: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r>
              <a:rPr lang="en-US" sz="2800" dirty="0">
                <a:solidFill>
                  <a:srgbClr val="434343"/>
                </a:solidFill>
                <a:latin typeface="Franklin Gothic Book" pitchFamily="34" charset="0"/>
                <a:ea typeface="Tahoma" pitchFamily="34" charset="0"/>
                <a:cs typeface="Tahoma" pitchFamily="34" charset="0"/>
              </a:rPr>
              <a:t>TEMPLATE 2</a:t>
            </a:r>
            <a:r>
              <a:rPr lang="en-US" sz="2800" dirty="0" smtClean="0">
                <a:solidFill>
                  <a:srgbClr val="434343"/>
                </a:solidFill>
                <a:latin typeface="Franklin Gothic Book" pitchFamily="34" charset="0"/>
                <a:ea typeface="Tahoma" pitchFamily="34" charset="0"/>
                <a:cs typeface="Tahoma" pitchFamily="34" charset="0"/>
              </a:rPr>
              <a:t>: Informational</a:t>
            </a:r>
            <a:r>
              <a:rPr lang="en-US" sz="2800" dirty="0" smtClean="0">
                <a:solidFill>
                  <a:srgbClr val="434343"/>
                </a:solidFill>
                <a:latin typeface="Franklin Gothic Book" pitchFamily="34" charset="0"/>
                <a:ea typeface="Tahoma" pitchFamily="34" charset="0"/>
                <a:cs typeface="Tahoma" pitchFamily="34" charset="0"/>
              </a:rPr>
              <a:t>…………………………..9</a:t>
            </a: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r>
              <a:rPr lang="en-US" sz="2800" dirty="0">
                <a:solidFill>
                  <a:srgbClr val="434343"/>
                </a:solidFill>
                <a:latin typeface="Franklin Gothic Book" pitchFamily="34" charset="0"/>
                <a:ea typeface="Tahoma" pitchFamily="34" charset="0"/>
                <a:cs typeface="Tahoma" pitchFamily="34" charset="0"/>
              </a:rPr>
              <a:t>TEMPLATE </a:t>
            </a:r>
            <a:r>
              <a:rPr lang="en-US" sz="2800" dirty="0" smtClean="0">
                <a:solidFill>
                  <a:srgbClr val="434343"/>
                </a:solidFill>
                <a:latin typeface="Franklin Gothic Book" pitchFamily="34" charset="0"/>
                <a:ea typeface="Tahoma" pitchFamily="34" charset="0"/>
                <a:cs typeface="Tahoma" pitchFamily="34" charset="0"/>
              </a:rPr>
              <a:t>3: Data-Based.……………………………14</a:t>
            </a: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CONNECTING THE SLIDES</a:t>
            </a:r>
            <a:r>
              <a:rPr lang="en-US" sz="2800" dirty="0" smtClean="0">
                <a:solidFill>
                  <a:srgbClr val="434343"/>
                </a:solidFill>
                <a:latin typeface="Franklin Gothic Book" pitchFamily="34" charset="0"/>
                <a:ea typeface="Tahoma" pitchFamily="34" charset="0"/>
                <a:cs typeface="Tahoma" pitchFamily="34" charset="0"/>
              </a:rPr>
              <a:t>……………………………19</a:t>
            </a: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r>
              <a:rPr lang="en-US" sz="2800" dirty="0" smtClean="0">
                <a:solidFill>
                  <a:srgbClr val="434343"/>
                </a:solidFill>
                <a:latin typeface="Franklin Gothic Book" pitchFamily="34" charset="0"/>
                <a:ea typeface="Tahoma" pitchFamily="34" charset="0"/>
                <a:cs typeface="Tahoma" pitchFamily="34" charset="0"/>
              </a:rPr>
              <a:t>CONCLUSION &amp; ADDITIONAL RESOURCES……</a:t>
            </a:r>
            <a:r>
              <a:rPr lang="en-US" sz="2400" dirty="0" smtClean="0">
                <a:solidFill>
                  <a:srgbClr val="434343"/>
                </a:solidFill>
                <a:latin typeface="Franklin Gothic Book" pitchFamily="34" charset="0"/>
                <a:ea typeface="Tahoma" pitchFamily="34" charset="0"/>
                <a:cs typeface="Tahoma" pitchFamily="34" charset="0"/>
              </a:rPr>
              <a:t>.</a:t>
            </a:r>
            <a:r>
              <a:rPr lang="en-US" sz="2800" dirty="0" smtClean="0">
                <a:solidFill>
                  <a:srgbClr val="434343"/>
                </a:solidFill>
                <a:latin typeface="Franklin Gothic Book" pitchFamily="34" charset="0"/>
                <a:ea typeface="Tahoma" pitchFamily="34" charset="0"/>
                <a:cs typeface="Tahoma" pitchFamily="34" charset="0"/>
              </a:rPr>
              <a:t>23</a:t>
            </a:r>
            <a:endParaRPr lang="en-US" sz="2800" dirty="0" smtClean="0">
              <a:solidFill>
                <a:srgbClr val="434343"/>
              </a:solidFill>
              <a:latin typeface="Franklin Gothic Book" pitchFamily="34" charset="0"/>
              <a:ea typeface="Tahoma" pitchFamily="34" charset="0"/>
              <a:cs typeface="Tahoma" pitchFamily="34" charset="0"/>
            </a:endParaRPr>
          </a:p>
          <a:p>
            <a:pPr marL="0" indent="0">
              <a:buNone/>
            </a:pPr>
            <a:endParaRPr lang="en-US" sz="2800" dirty="0">
              <a:solidFill>
                <a:srgbClr val="434343"/>
              </a:solidFill>
              <a:latin typeface="Franklin Gothic Book" pitchFamily="34" charset="0"/>
              <a:ea typeface="Tahoma" pitchFamily="34" charset="0"/>
              <a:cs typeface="Tahoma" pitchFamily="34" charset="0"/>
            </a:endParaRPr>
          </a:p>
          <a:p>
            <a:pPr marL="0" indent="0">
              <a:buNone/>
            </a:pPr>
            <a:endParaRPr lang="en-US" sz="2800" dirty="0">
              <a:solidFill>
                <a:srgbClr val="434343"/>
              </a:solidFill>
              <a:latin typeface="Franklin Gothic Book" pitchFamily="34" charset="0"/>
              <a:ea typeface="Tahoma" pitchFamily="34" charset="0"/>
              <a:cs typeface="Tahoma" pitchFamily="34" charset="0"/>
            </a:endParaRPr>
          </a:p>
        </p:txBody>
      </p:sp>
    </p:spTree>
    <p:extLst>
      <p:ext uri="{BB962C8B-B14F-4D97-AF65-F5344CB8AC3E}">
        <p14:creationId xmlns:p14="http://schemas.microsoft.com/office/powerpoint/2010/main" val="4172744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648200"/>
          </a:xfrm>
        </p:spPr>
        <p:txBody>
          <a:bodyPr>
            <a:noAutofit/>
          </a:bodyPr>
          <a:lstStyle/>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Change the Zoom and Size</a:t>
            </a:r>
            <a:endParaRPr lang="en-US" sz="2400" dirty="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Adjust your zoom in the bottom left-hand corner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to 20%. Then in the top navigation bar, go to</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Image </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Canvas Size. Under </a:t>
            </a:r>
            <a:r>
              <a:rPr lang="en-US" sz="2000" dirty="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c</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anvas size, extend </a:t>
            </a:r>
            <a:b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the Height to 4000. This will allow your canvas to</a:t>
            </a:r>
            <a:b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be large enough to paste in each slide from your</a:t>
            </a:r>
            <a:b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PowerPoint to build the infographic. You can </a:t>
            </a:r>
            <a:r>
              <a:rPr lang="en-US" sz="2000" dirty="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a:r>
            <a:br>
              <a:rPr lang="en-US" sz="2000" dirty="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increase this Height number when needed.</a:t>
            </a:r>
          </a:p>
          <a:p>
            <a:pPr marL="0" indent="0">
              <a:buNone/>
            </a:pP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smtClean="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Copy and Paste</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Now all you have to do is open the rest of your slides saved as PNG’s by going to File </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 Open. Use Control-A to select the entire slide, then hit Edit Copy. Then go to your image with the increased Height, and paste! You can move around the image to ensure all the pieces are lining up correctly. </a:t>
            </a: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9087" y="1066800"/>
            <a:ext cx="2636313" cy="3106151"/>
          </a:xfrm>
          <a:prstGeom prst="rect">
            <a:avLst/>
          </a:prstGeom>
          <a:ln w="38100">
            <a:solidFill>
              <a:srgbClr val="FFC000"/>
            </a:solidFill>
          </a:ln>
        </p:spPr>
      </p:pic>
      <p:cxnSp>
        <p:nvCxnSpPr>
          <p:cNvPr id="6" name="Straight Arrow Connector 5"/>
          <p:cNvCxnSpPr/>
          <p:nvPr/>
        </p:nvCxnSpPr>
        <p:spPr>
          <a:xfrm flipH="1">
            <a:off x="6477000" y="3593425"/>
            <a:ext cx="457200" cy="292775"/>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33400" y="6096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40386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076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6838" y="1447800"/>
            <a:ext cx="2410162" cy="3696216"/>
          </a:xfrm>
          <a:prstGeom prst="rect">
            <a:avLst/>
          </a:prstGeom>
          <a:ln w="38100">
            <a:solidFill>
              <a:srgbClr val="FFC00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0"/>
            <a:ext cx="2954911" cy="2291093"/>
          </a:xfrm>
          <a:prstGeom prst="rect">
            <a:avLst/>
          </a:prstGeom>
          <a:ln w="38100">
            <a:solidFill>
              <a:srgbClr val="FFC000"/>
            </a:solidFill>
          </a:ln>
        </p:spPr>
      </p:pic>
      <p:cxnSp>
        <p:nvCxnSpPr>
          <p:cNvPr id="6" name="Straight Arrow Connector 5"/>
          <p:cNvCxnSpPr/>
          <p:nvPr/>
        </p:nvCxnSpPr>
        <p:spPr>
          <a:xfrm>
            <a:off x="3276600" y="3461506"/>
            <a:ext cx="914400" cy="0"/>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3505200"/>
            <a:ext cx="2343477" cy="3181794"/>
          </a:xfrm>
          <a:prstGeom prst="rect">
            <a:avLst/>
          </a:prstGeom>
          <a:ln w="38100">
            <a:solidFill>
              <a:srgbClr val="FFC000"/>
            </a:solidFill>
          </a:ln>
        </p:spPr>
      </p:pic>
      <p:cxnSp>
        <p:nvCxnSpPr>
          <p:cNvPr id="18" name="Elbow Connector 17"/>
          <p:cNvCxnSpPr>
            <a:endCxn id="11" idx="0"/>
          </p:cNvCxnSpPr>
          <p:nvPr/>
        </p:nvCxnSpPr>
        <p:spPr>
          <a:xfrm>
            <a:off x="6477000" y="2438400"/>
            <a:ext cx="1324139" cy="1066800"/>
          </a:xfrm>
          <a:prstGeom prst="bentConnector2">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96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0"/>
          </a:xfrm>
        </p:spPr>
        <p:txBody>
          <a:bodyPr>
            <a:noAutofit/>
          </a:bodyPr>
          <a:lstStyle/>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Repeat</a:t>
            </a:r>
            <a:endParaRPr lang="en-US" sz="2400" dirty="0">
              <a:solidFill>
                <a:schemeClr val="tx1">
                  <a:lumMod val="95000"/>
                  <a:lumOff val="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Continue to copy and paste your slides until your entire infographic is pieced together! Once you’re done, you can use the crop tool in the toolbar to crop the infographic and eliminate any extra white space added by adjusting the canvas height in step two.</a:t>
            </a:r>
          </a:p>
          <a:p>
            <a:pPr marL="0" indent="0">
              <a:buNone/>
            </a:pPr>
            <a:r>
              <a:rPr lang="en-US" sz="2000" dirty="0" smtClean="0">
                <a:solidFill>
                  <a:srgbClr val="00B0F0"/>
                </a:solidFill>
                <a:latin typeface="Franklin Gothic Book" pitchFamily="34" charset="0"/>
                <a:ea typeface="Tahoma" pitchFamily="34" charset="0"/>
                <a:cs typeface="Tahoma" pitchFamily="34" charset="0"/>
              </a:rPr>
              <a:t/>
            </a:r>
            <a:br>
              <a:rPr lang="en-US" sz="2000" dirty="0" smtClean="0">
                <a:solidFill>
                  <a:srgbClr val="00B0F0"/>
                </a:solidFill>
                <a:latin typeface="Franklin Gothic Book" pitchFamily="34" charset="0"/>
                <a:ea typeface="Tahoma" pitchFamily="34" charset="0"/>
                <a:cs typeface="Tahoma" pitchFamily="34" charset="0"/>
              </a:rPr>
            </a:br>
            <a:endParaRPr lang="en-US" sz="2000" dirty="0" smtClean="0">
              <a:solidFill>
                <a:srgbClr val="00B0F0"/>
              </a:solidFill>
              <a:latin typeface="Franklin Gothic Book" pitchFamily="34" charset="0"/>
              <a:ea typeface="Tahoma" pitchFamily="34" charset="0"/>
              <a:cs typeface="Tahoma" pitchFamily="34" charset="0"/>
            </a:endParaRPr>
          </a:p>
          <a:p>
            <a:pPr marL="0" indent="0">
              <a:buNone/>
            </a:pPr>
            <a:r>
              <a:rPr lang="en-US" sz="2400" dirty="0" smtClean="0">
                <a:solidFill>
                  <a:schemeClr val="tx1">
                    <a:lumMod val="95000"/>
                    <a:lumOff val="5000"/>
                  </a:schemeClr>
                </a:solidFill>
                <a:latin typeface="Franklin Gothic Book" pitchFamily="34" charset="0"/>
                <a:ea typeface="Tahoma" pitchFamily="34" charset="0"/>
                <a:cs typeface="Tahoma" pitchFamily="34" charset="0"/>
              </a:rPr>
              <a:t>Save as PNG</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When you’re done, you once again need to ensure you save the file in PNG format to ensure optimal visual quality. And voila! You have an </a:t>
            </a:r>
            <a:r>
              <a:rPr lang="en-US" sz="2000" dirty="0" err="1" smtClean="0">
                <a:solidFill>
                  <a:schemeClr val="tx1">
                    <a:lumMod val="75000"/>
                    <a:lumOff val="25000"/>
                  </a:schemeClr>
                </a:solidFill>
                <a:latin typeface="Franklin Gothic Book" pitchFamily="34" charset="0"/>
                <a:ea typeface="Tahoma" pitchFamily="34" charset="0"/>
                <a:cs typeface="Tahoma" pitchFamily="34" charset="0"/>
              </a:rPr>
              <a:t>infographic</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a:t>
            </a:r>
          </a:p>
          <a:p>
            <a:pPr marL="0" indent="0">
              <a:buNone/>
            </a:pPr>
            <a:endParaRPr lang="en-US" sz="2000" dirty="0">
              <a:solidFill>
                <a:srgbClr val="00B0F0"/>
              </a:solidFill>
              <a:latin typeface="Franklin Gothic Book" pitchFamily="34" charset="0"/>
              <a:ea typeface="Tahoma" pitchFamily="34" charset="0"/>
              <a:cs typeface="Tahoma" pitchFamily="34" charset="0"/>
            </a:endParaRPr>
          </a:p>
          <a:p>
            <a:pPr marL="0" indent="0">
              <a:buNone/>
            </a:pPr>
            <a:r>
              <a:rPr lang="en-US" sz="2000" i="1" dirty="0" smtClean="0">
                <a:solidFill>
                  <a:srgbClr val="E36F21"/>
                </a:solidFill>
                <a:latin typeface="Franklin Gothic Book" pitchFamily="34" charset="0"/>
                <a:ea typeface="Tahoma" pitchFamily="34" charset="0"/>
                <a:cs typeface="Tahoma" pitchFamily="34" charset="0"/>
              </a:rPr>
              <a:t>CAUTION</a:t>
            </a:r>
            <a:r>
              <a:rPr lang="en-US" sz="2000" i="1" dirty="0" smtClean="0">
                <a:solidFill>
                  <a:schemeClr val="tx1">
                    <a:lumMod val="75000"/>
                    <a:lumOff val="25000"/>
                  </a:schemeClr>
                </a:solidFill>
                <a:latin typeface="Franklin Gothic Book" pitchFamily="34" charset="0"/>
                <a:ea typeface="Tahoma" pitchFamily="34" charset="0"/>
                <a:cs typeface="Tahoma" pitchFamily="34" charset="0"/>
              </a:rPr>
              <a:t>: Once you exit your tab on this free online tool, all your content will be lost. Your browser does not save any content, so be sure to save everything as you go.</a:t>
            </a:r>
          </a:p>
          <a:p>
            <a:pPr marL="0" indent="0">
              <a:buNone/>
            </a:pPr>
            <a:endParaRPr lang="en-US" sz="2000" b="1" dirty="0">
              <a:solidFill>
                <a:srgbClr val="00B0F0"/>
              </a:solidFill>
              <a:latin typeface="Franklin Gothic Book" pitchFamily="34" charset="0"/>
              <a:ea typeface="Tahoma" pitchFamily="34" charset="0"/>
              <a:cs typeface="Tahoma" pitchFamily="34" charset="0"/>
            </a:endParaRPr>
          </a:p>
          <a:p>
            <a:pPr marL="0" indent="0">
              <a:buNone/>
            </a:pPr>
            <a:endParaRPr lang="en-US" sz="2000" b="1" dirty="0">
              <a:solidFill>
                <a:srgbClr val="00B0F0"/>
              </a:solidFill>
              <a:latin typeface="Franklin Gothic Book" pitchFamily="34" charset="0"/>
              <a:ea typeface="Tahoma" pitchFamily="34" charset="0"/>
              <a:cs typeface="Tahoma" pitchFamily="34" charset="0"/>
            </a:endParaRPr>
          </a:p>
        </p:txBody>
      </p:sp>
      <p:sp>
        <p:nvSpPr>
          <p:cNvPr id="6" name="Oval 5"/>
          <p:cNvSpPr/>
          <p:nvPr/>
        </p:nvSpPr>
        <p:spPr>
          <a:xfrm>
            <a:off x="533400" y="6096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31242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625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CONCLUSION</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1447800"/>
            <a:ext cx="8229600" cy="4648200"/>
          </a:xfrm>
        </p:spPr>
        <p:txBody>
          <a:bodyPr>
            <a:normAutofit/>
          </a:body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Infographics perfectly fit into your inbound marketing strategy. These appealing visuals attract more internet browsers than regular content, helping expand the visibility of your brand by providing a valuable piece of content. Infographics can spread across the Internet fast, allowing more and more people to see the benefit your company can provide, or at least warm them up to your brand. </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And now </a:t>
            </a:r>
            <a:r>
              <a:rPr lang="en-US" sz="2000" dirty="0">
                <a:solidFill>
                  <a:schemeClr val="tx1">
                    <a:lumMod val="75000"/>
                    <a:lumOff val="25000"/>
                  </a:schemeClr>
                </a:solidFill>
                <a:latin typeface="Franklin Gothic Book" pitchFamily="34" charset="0"/>
                <a:ea typeface="Tahoma" pitchFamily="34" charset="0"/>
                <a:cs typeface="Tahoma" pitchFamily="34" charset="0"/>
              </a:rPr>
              <a:t>that you’ve learned how to create and piece together infographics in PowerPoint, it’s time to share them! Use these creative pieces of content as awesome social collateral. Pin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 </a:t>
            </a:r>
            <a:r>
              <a:rPr lang="en-US" sz="2000" dirty="0">
                <a:solidFill>
                  <a:schemeClr val="tx1">
                    <a:lumMod val="75000"/>
                    <a:lumOff val="25000"/>
                  </a:schemeClr>
                </a:solidFill>
                <a:latin typeface="Franklin Gothic Book" pitchFamily="34" charset="0"/>
                <a:ea typeface="Tahoma" pitchFamily="34" charset="0"/>
                <a:cs typeface="Tahoma" pitchFamily="34" charset="0"/>
              </a:rPr>
              <a:t>tweet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 </a:t>
            </a:r>
            <a:r>
              <a:rPr lang="en-US" sz="2000" dirty="0">
                <a:solidFill>
                  <a:schemeClr val="tx1">
                    <a:lumMod val="75000"/>
                    <a:lumOff val="25000"/>
                  </a:schemeClr>
                </a:solidFill>
                <a:latin typeface="Franklin Gothic Book" pitchFamily="34" charset="0"/>
                <a:ea typeface="Tahoma" pitchFamily="34" charset="0"/>
                <a:cs typeface="Tahoma" pitchFamily="34" charset="0"/>
              </a:rPr>
              <a:t>share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 </a:t>
            </a:r>
            <a:r>
              <a:rPr lang="en-US" sz="2000" dirty="0">
                <a:solidFill>
                  <a:schemeClr val="tx1">
                    <a:lumMod val="75000"/>
                    <a:lumOff val="25000"/>
                  </a:schemeClr>
                </a:solidFill>
                <a:latin typeface="Franklin Gothic Book" pitchFamily="34" charset="0"/>
                <a:ea typeface="Tahoma" pitchFamily="34" charset="0"/>
                <a:cs typeface="Tahoma" pitchFamily="34" charset="0"/>
              </a:rPr>
              <a:t>You should also draft a blog post about the infographic. Have a brief introduction that provides further detail about the infographic, and then paste it into the post for viewers to peruse through.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Voila! Finished </a:t>
            </a:r>
            <a:r>
              <a:rPr lang="en-US" sz="2000" dirty="0" smtClean="0">
                <a:solidFill>
                  <a:schemeClr val="tx1">
                    <a:lumMod val="75000"/>
                    <a:lumOff val="25000"/>
                  </a:schemeClr>
                </a:solidFill>
                <a:latin typeface="Franklin Gothic Book" pitchFamily="34" charset="0"/>
                <a:ea typeface="Tahoma" pitchFamily="34" charset="0"/>
                <a:cs typeface="Tahoma" pitchFamily="34" charset="0"/>
                <a:sym typeface="Wingdings" pitchFamily="2" charset="2"/>
              </a:rPr>
              <a:t></a:t>
            </a: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a:solidFill>
                <a:srgbClr val="00B0F0"/>
              </a:solidFill>
              <a:latin typeface="Franklin Gothic Book" pitchFamily="34" charset="0"/>
              <a:ea typeface="Tahoma" pitchFamily="34" charset="0"/>
              <a:cs typeface="Tahoma" pitchFamily="34" charset="0"/>
            </a:endParaRPr>
          </a:p>
        </p:txBody>
      </p:sp>
    </p:spTree>
    <p:extLst>
      <p:ext uri="{BB962C8B-B14F-4D97-AF65-F5344CB8AC3E}">
        <p14:creationId xmlns:p14="http://schemas.microsoft.com/office/powerpoint/2010/main" val="586833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p:cNvPr>
          <p:cNvPicPr>
            <a:picLocks noChangeAspect="1"/>
          </p:cNvPicPr>
          <p:nvPr/>
        </p:nvPicPr>
        <p:blipFill>
          <a:blip r:embed="rId3"/>
          <a:stretch>
            <a:fillRect/>
          </a:stretch>
        </p:blipFill>
        <p:spPr>
          <a:xfrm>
            <a:off x="533400" y="2286000"/>
            <a:ext cx="6659880" cy="4343400"/>
          </a:xfrm>
          <a:prstGeom prst="rect">
            <a:avLst/>
          </a:prstGeom>
          <a:ln w="57150" cap="flat" cmpd="thickThin" algn="ctr">
            <a:solidFill>
              <a:schemeClr val="tx1">
                <a:lumMod val="75000"/>
                <a:lumOff val="25000"/>
              </a:schemeClr>
            </a:solidFill>
            <a:prstDash val="solid"/>
            <a:round/>
            <a:headEnd type="none" w="med" len="med"/>
            <a:tailEnd type="none" w="med" len="med"/>
          </a:ln>
        </p:spPr>
      </p:pic>
      <p:sp>
        <p:nvSpPr>
          <p:cNvPr id="6" name="Title 1"/>
          <p:cNvSpPr>
            <a:spLocks noGrp="1"/>
          </p:cNvSpPr>
          <p:nvPr>
            <p:ph type="title"/>
          </p:nvPr>
        </p:nvSpPr>
        <p:spPr>
          <a:xfrm>
            <a:off x="381000" y="274638"/>
            <a:ext cx="8229600" cy="1143000"/>
          </a:xfrm>
        </p:spPr>
        <p:txBody>
          <a:bodyPr>
            <a:noAutofit/>
          </a:bodyPr>
          <a:lstStyle/>
          <a:p>
            <a:pPr algn="l"/>
            <a:r>
              <a:rPr lang="en-US" sz="3500" dirty="0" smtClean="0">
                <a:solidFill>
                  <a:srgbClr val="434343"/>
                </a:solidFill>
                <a:latin typeface="Franklin Gothic Medium" pitchFamily="34" charset="0"/>
                <a:ea typeface="Tahoma" pitchFamily="34" charset="0"/>
                <a:cs typeface="Tahoma" pitchFamily="34" charset="0"/>
              </a:rPr>
              <a:t>WANT TO MEASURE THE </a:t>
            </a:r>
            <a:br>
              <a:rPr lang="en-US" sz="3500" dirty="0" smtClean="0">
                <a:solidFill>
                  <a:srgbClr val="434343"/>
                </a:solidFill>
                <a:latin typeface="Franklin Gothic Medium" pitchFamily="34" charset="0"/>
                <a:ea typeface="Tahoma" pitchFamily="34" charset="0"/>
                <a:cs typeface="Tahoma" pitchFamily="34" charset="0"/>
              </a:rPr>
            </a:br>
            <a:r>
              <a:rPr lang="en-US" sz="3500" dirty="0" smtClean="0">
                <a:solidFill>
                  <a:srgbClr val="589CEB"/>
                </a:solidFill>
                <a:latin typeface="Franklin Gothic Medium" pitchFamily="34" charset="0"/>
                <a:ea typeface="Tahoma" pitchFamily="34" charset="0"/>
                <a:cs typeface="Tahoma" pitchFamily="34" charset="0"/>
              </a:rPr>
              <a:t>ROI OF ALL YOUR CONTENT</a:t>
            </a:r>
            <a:r>
              <a:rPr lang="en-US" sz="3500" dirty="0" smtClean="0">
                <a:solidFill>
                  <a:srgbClr val="434343"/>
                </a:solidFill>
                <a:latin typeface="Franklin Gothic Medium" pitchFamily="34" charset="0"/>
                <a:ea typeface="Tahoma" pitchFamily="34" charset="0"/>
                <a:cs typeface="Tahoma" pitchFamily="34" charset="0"/>
              </a:rPr>
              <a:t>?</a:t>
            </a:r>
            <a:endParaRPr lang="en-US" sz="3500" dirty="0">
              <a:solidFill>
                <a:srgbClr val="434343"/>
              </a:solidFill>
              <a:latin typeface="Franklin Gothic Medium" pitchFamily="34" charset="0"/>
              <a:ea typeface="Tahoma" pitchFamily="34" charset="0"/>
              <a:cs typeface="Tahoma" pitchFamily="34" charset="0"/>
            </a:endParaRPr>
          </a:p>
        </p:txBody>
      </p:sp>
      <p:sp>
        <p:nvSpPr>
          <p:cNvPr id="7" name="TextBox 6"/>
          <p:cNvSpPr txBox="1"/>
          <p:nvPr/>
        </p:nvSpPr>
        <p:spPr>
          <a:xfrm>
            <a:off x="381000" y="1447800"/>
            <a:ext cx="8682026" cy="477054"/>
          </a:xfrm>
          <a:prstGeom prst="rect">
            <a:avLst/>
          </a:prstGeom>
          <a:noFill/>
        </p:spPr>
        <p:txBody>
          <a:bodyPr wrap="square" rtlCol="0">
            <a:spAutoFit/>
          </a:bodyPr>
          <a:lstStyle/>
          <a:p>
            <a:r>
              <a:rPr lang="en-US" sz="2500" dirty="0" smtClean="0">
                <a:solidFill>
                  <a:srgbClr val="434343"/>
                </a:solidFill>
                <a:latin typeface="Franklin Gothic Book" pitchFamily="34" charset="0"/>
                <a:ea typeface="Tahoma" pitchFamily="34" charset="0"/>
                <a:cs typeface="Tahoma" pitchFamily="34" charset="0"/>
              </a:rPr>
              <a:t>Try HubSpot’s marketing software for free.</a:t>
            </a:r>
            <a:endParaRPr lang="en-US" sz="2500" dirty="0">
              <a:solidFill>
                <a:srgbClr val="434343"/>
              </a:solidFill>
              <a:latin typeface="Franklin Gothic Book" pitchFamily="34" charset="0"/>
              <a:ea typeface="Tahoma" pitchFamily="34" charset="0"/>
              <a:cs typeface="Tahoma" pitchFamily="34" charset="0"/>
            </a:endParaRPr>
          </a:p>
        </p:txBody>
      </p:sp>
      <p:sp>
        <p:nvSpPr>
          <p:cNvPr id="8" name="TextBox 7"/>
          <p:cNvSpPr txBox="1"/>
          <p:nvPr/>
        </p:nvSpPr>
        <p:spPr>
          <a:xfrm>
            <a:off x="0" y="4343400"/>
            <a:ext cx="5924470" cy="692497"/>
          </a:xfrm>
          <a:prstGeom prst="rect">
            <a:avLst/>
          </a:prstGeom>
          <a:solidFill>
            <a:schemeClr val="accent6">
              <a:alpha val="87000"/>
            </a:schemeClr>
          </a:solidFill>
        </p:spPr>
        <p:txBody>
          <a:bodyPr wrap="square" rtlCol="0">
            <a:spAutoFit/>
          </a:bodyPr>
          <a:lstStyle/>
          <a:p>
            <a:pPr algn="r"/>
            <a:endParaRPr lang="en-US" sz="500" dirty="0" smtClean="0">
              <a:solidFill>
                <a:srgbClr val="FFFFFF"/>
              </a:solidFill>
              <a:latin typeface="Tahoma"/>
              <a:cs typeface="Tahoma"/>
            </a:endParaRPr>
          </a:p>
          <a:p>
            <a:pPr algn="r"/>
            <a:r>
              <a:rPr lang="en-US" sz="2800" dirty="0" smtClean="0">
                <a:solidFill>
                  <a:srgbClr val="FFFFFF"/>
                </a:solidFill>
                <a:latin typeface="Tahoma"/>
                <a:cs typeface="Tahoma"/>
                <a:hlinkClick r:id="rId2"/>
              </a:rPr>
              <a:t>http://bitly.com/InfographFreeTrial</a:t>
            </a:r>
            <a:br>
              <a:rPr lang="en-US" sz="2800" dirty="0" smtClean="0">
                <a:solidFill>
                  <a:srgbClr val="FFFFFF"/>
                </a:solidFill>
                <a:latin typeface="Tahoma"/>
                <a:cs typeface="Tahoma"/>
                <a:hlinkClick r:id="rId2"/>
              </a:rPr>
            </a:br>
            <a:r>
              <a:rPr lang="en-US" sz="500" dirty="0" smtClean="0">
                <a:solidFill>
                  <a:srgbClr val="FFFFFF"/>
                </a:solidFill>
                <a:latin typeface="Tahoma"/>
                <a:cs typeface="Tahoma"/>
                <a:hlinkClick r:id="rId2"/>
              </a:rPr>
              <a:t> </a:t>
            </a:r>
            <a:endParaRPr lang="en-US" sz="2800" dirty="0">
              <a:solidFill>
                <a:srgbClr val="FFFFFF"/>
              </a:solidFill>
              <a:latin typeface="Tahoma"/>
              <a:cs typeface="Tahoma"/>
            </a:endParaRPr>
          </a:p>
        </p:txBody>
      </p:sp>
    </p:spTree>
    <p:extLst>
      <p:ext uri="{BB962C8B-B14F-4D97-AF65-F5344CB8AC3E}">
        <p14:creationId xmlns:p14="http://schemas.microsoft.com/office/powerpoint/2010/main" val="1568278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500" dirty="0" smtClean="0">
                <a:solidFill>
                  <a:srgbClr val="589CEB"/>
                </a:solidFill>
                <a:latin typeface="Franklin Gothic Medium" pitchFamily="34" charset="0"/>
                <a:ea typeface="Tahoma" pitchFamily="34" charset="0"/>
                <a:cs typeface="Tahoma" pitchFamily="34" charset="0"/>
              </a:rPr>
              <a:t>ABOUT THE TEMPLATES</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458200" cy="4525963"/>
          </a:xfrm>
        </p:spPr>
        <p:txBody>
          <a:bodyPr>
            <a:normAutofit/>
          </a:body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Infographics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are becoming a popular tool that marketers use to capture the attention of their target audiences. You’ve seen them shared on blogs and social media sites, and their visual appeal is indisputable. They break down information in digestible chunks </a:t>
            </a:r>
            <a:r>
              <a:rPr lang="en-US" sz="2000" dirty="0">
                <a:solidFill>
                  <a:schemeClr val="tx1">
                    <a:lumMod val="75000"/>
                    <a:lumOff val="25000"/>
                  </a:schemeClr>
                </a:solidFill>
                <a:latin typeface="Franklin Gothic Book" pitchFamily="34" charset="0"/>
                <a:ea typeface="Tahoma" pitchFamily="34" charset="0"/>
                <a:cs typeface="Tahoma" pitchFamily="34" charset="0"/>
              </a:rPr>
              <a:t>and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provide </a:t>
            </a:r>
            <a:r>
              <a:rPr lang="en-US" sz="2000" dirty="0">
                <a:solidFill>
                  <a:schemeClr val="tx1">
                    <a:lumMod val="75000"/>
                    <a:lumOff val="25000"/>
                  </a:schemeClr>
                </a:solidFill>
                <a:latin typeface="Franklin Gothic Book" pitchFamily="34" charset="0"/>
                <a:ea typeface="Tahoma" pitchFamily="34" charset="0"/>
                <a:cs typeface="Tahoma" pitchFamily="34" charset="0"/>
              </a:rPr>
              <a:t>context around specific </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themes, thus helping readers understand key concepts faster.</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So you want to create your own </a:t>
            </a:r>
            <a:r>
              <a:rPr lang="en-US" sz="2000" dirty="0" err="1" smtClean="0">
                <a:solidFill>
                  <a:schemeClr val="tx1">
                    <a:lumMod val="75000"/>
                    <a:lumOff val="25000"/>
                  </a:schemeClr>
                </a:solidFill>
                <a:latin typeface="Franklin Gothic Book" pitchFamily="34" charset="0"/>
                <a:ea typeface="Tahoma" pitchFamily="34" charset="0"/>
                <a:cs typeface="Tahoma" pitchFamily="34" charset="0"/>
              </a:rPr>
              <a:t>infographic</a:t>
            </a:r>
            <a:r>
              <a:rPr lang="en-US" sz="2000" dirty="0" smtClean="0">
                <a:solidFill>
                  <a:schemeClr val="tx1">
                    <a:lumMod val="75000"/>
                    <a:lumOff val="25000"/>
                  </a:schemeClr>
                </a:solidFill>
                <a:latin typeface="Franklin Gothic Book" pitchFamily="34" charset="0"/>
                <a:ea typeface="Tahoma" pitchFamily="34" charset="0"/>
                <a:cs typeface="Tahoma" pitchFamily="34" charset="0"/>
              </a:rPr>
              <a:t>, don’t you? These three templates will give you a solid foundation of how to achieve that without any sophisticated software tool. Start creating graphics like a design wiz! </a:t>
            </a:r>
            <a:endParaRPr lang="en-US" sz="2000" dirty="0" smtClean="0">
              <a:solidFill>
                <a:schemeClr val="tx1">
                  <a:lumMod val="75000"/>
                  <a:lumOff val="25000"/>
                </a:schemeClr>
              </a:solidFill>
              <a:latin typeface="Franklin Gothic Book" pitchFamily="34" charset="0"/>
            </a:endParaRPr>
          </a:p>
          <a:p>
            <a:pPr marL="0" indent="0">
              <a:buNone/>
            </a:pPr>
            <a:endParaRPr lang="en-US" sz="2000" dirty="0">
              <a:solidFill>
                <a:srgbClr val="00B0F0"/>
              </a:solidFill>
              <a:latin typeface="Franklin Gothic Book" pitchFamily="34" charset="0"/>
              <a:ea typeface="Tahoma" pitchFamily="34" charset="0"/>
              <a:cs typeface="Tahoma" pitchFamily="34" charset="0"/>
            </a:endParaRPr>
          </a:p>
          <a:p>
            <a:pPr marL="0" indent="0">
              <a:buNone/>
            </a:pPr>
            <a:r>
              <a:rPr lang="en-US" sz="1800" b="1" i="1" dirty="0" smtClean="0">
                <a:solidFill>
                  <a:srgbClr val="E36F21"/>
                </a:solidFill>
                <a:latin typeface="Franklin Gothic Book" pitchFamily="34" charset="0"/>
                <a:ea typeface="Tahoma" pitchFamily="34" charset="0"/>
                <a:cs typeface="Tahoma" pitchFamily="34" charset="0"/>
              </a:rPr>
              <a:t>NOTE</a:t>
            </a:r>
            <a:r>
              <a:rPr lang="en-US" sz="1800" b="1" i="1" dirty="0" smtClean="0">
                <a:solidFill>
                  <a:srgbClr val="FFC000"/>
                </a:solidFill>
                <a:latin typeface="Franklin Gothic Book" pitchFamily="34" charset="0"/>
                <a:ea typeface="Tahoma" pitchFamily="34" charset="0"/>
                <a:cs typeface="Tahoma" pitchFamily="34" charset="0"/>
              </a:rPr>
              <a:t>:</a:t>
            </a:r>
            <a:r>
              <a:rPr lang="en-US" sz="1800" i="1" dirty="0" smtClean="0">
                <a:solidFill>
                  <a:srgbClr val="00B0F0"/>
                </a:solidFill>
                <a:latin typeface="Franklin Gothic Book" pitchFamily="34" charset="0"/>
                <a:ea typeface="Tahoma" pitchFamily="34" charset="0"/>
                <a:cs typeface="Tahoma" pitchFamily="34" charset="0"/>
              </a:rPr>
              <a:t> </a:t>
            </a:r>
            <a:r>
              <a:rPr lang="en-US" sz="1800" i="1" dirty="0" smtClean="0">
                <a:solidFill>
                  <a:schemeClr val="tx1">
                    <a:lumMod val="75000"/>
                    <a:lumOff val="25000"/>
                  </a:schemeClr>
                </a:solidFill>
                <a:latin typeface="Franklin Gothic Book" pitchFamily="34" charset="0"/>
                <a:ea typeface="Tahoma" pitchFamily="34" charset="0"/>
                <a:cs typeface="Tahoma" pitchFamily="34" charset="0"/>
              </a:rPr>
              <a:t>While the infographics are spread out over various slides, the last slide in this presentation shows exactly how you can piece the slides together with a free online tool.</a:t>
            </a:r>
            <a:endParaRPr lang="en-US" sz="1800" b="1" i="1" dirty="0">
              <a:solidFill>
                <a:schemeClr val="tx1">
                  <a:lumMod val="75000"/>
                  <a:lumOff val="25000"/>
                </a:schemeClr>
              </a:solidFill>
              <a:latin typeface="Franklin Gothic Book" pitchFamily="34" charset="0"/>
              <a:ea typeface="Tahoma" pitchFamily="34" charset="0"/>
              <a:cs typeface="Tahoma" pitchFamily="34" charset="0"/>
            </a:endParaRPr>
          </a:p>
        </p:txBody>
      </p:sp>
    </p:spTree>
    <p:extLst>
      <p:ext uri="{BB962C8B-B14F-4D97-AF65-F5344CB8AC3E}">
        <p14:creationId xmlns:p14="http://schemas.microsoft.com/office/powerpoint/2010/main" val="2805325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dirty="0" smtClean="0">
                <a:solidFill>
                  <a:srgbClr val="589CEB"/>
                </a:solidFill>
                <a:latin typeface="Franklin Gothic Medium" pitchFamily="34" charset="0"/>
                <a:ea typeface="Tahoma" pitchFamily="34" charset="0"/>
                <a:cs typeface="Tahoma" pitchFamily="34" charset="0"/>
              </a:rPr>
              <a:t>2 QUICK TIPS FOR </a:t>
            </a:r>
            <a:br>
              <a:rPr lang="en-US" sz="3500" dirty="0" smtClean="0">
                <a:solidFill>
                  <a:srgbClr val="589CEB"/>
                </a:solidFill>
                <a:latin typeface="Franklin Gothic Medium" pitchFamily="34" charset="0"/>
                <a:ea typeface="Tahoma" pitchFamily="34" charset="0"/>
                <a:cs typeface="Tahoma" pitchFamily="34" charset="0"/>
              </a:rPr>
            </a:br>
            <a:r>
              <a:rPr lang="en-US" sz="3500" dirty="0" smtClean="0">
                <a:solidFill>
                  <a:srgbClr val="589CEB"/>
                </a:solidFill>
                <a:latin typeface="Franklin Gothic Medium" pitchFamily="34" charset="0"/>
                <a:ea typeface="Tahoma" pitchFamily="34" charset="0"/>
                <a:cs typeface="Tahoma" pitchFamily="34" charset="0"/>
              </a:rPr>
              <a:t>DESIGNING IN POWERPOINT</a:t>
            </a:r>
            <a:endParaRPr lang="en-US" sz="3500" dirty="0">
              <a:solidFill>
                <a:srgbClr val="589CEB"/>
              </a:solidFill>
              <a:latin typeface="Franklin Gothic Medium" pitchFamily="34" charset="0"/>
              <a:ea typeface="Tahoma" pitchFamily="34" charset="0"/>
              <a:cs typeface="Tahoma" pitchFamily="34" charset="0"/>
            </a:endParaRPr>
          </a:p>
        </p:txBody>
      </p:sp>
      <p:sp>
        <p:nvSpPr>
          <p:cNvPr id="3" name="Content Placeholder 2"/>
          <p:cNvSpPr>
            <a:spLocks noGrp="1"/>
          </p:cNvSpPr>
          <p:nvPr>
            <p:ph idx="1"/>
          </p:nvPr>
        </p:nvSpPr>
        <p:spPr>
          <a:xfrm>
            <a:off x="457200" y="1676400"/>
            <a:ext cx="8229600" cy="4648200"/>
          </a:xfrm>
        </p:spPr>
        <p:txBody>
          <a:bodyPr>
            <a:normAutofit/>
          </a:bodyPr>
          <a:lstStyle/>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Right clicking on any image, textbox, or shape will open up various options for you to change the appearance of the respective object—whether that be shading, colors, fills, outline, or styles. Be open to playing around seeing what you discover.</a:t>
            </a: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r>
              <a:rPr lang="en-US" sz="2000" dirty="0" smtClean="0">
                <a:solidFill>
                  <a:schemeClr val="tx1">
                    <a:lumMod val="75000"/>
                    <a:lumOff val="25000"/>
                  </a:schemeClr>
                </a:solidFill>
                <a:latin typeface="Franklin Gothic Book" pitchFamily="34" charset="0"/>
                <a:ea typeface="Tahoma" pitchFamily="34" charset="0"/>
                <a:cs typeface="Tahoma" pitchFamily="34" charset="0"/>
              </a:rPr>
              <a:t/>
            </a:r>
            <a:br>
              <a:rPr lang="en-US" sz="2000" dirty="0" smtClean="0">
                <a:solidFill>
                  <a:schemeClr val="tx1">
                    <a:lumMod val="75000"/>
                    <a:lumOff val="25000"/>
                  </a:schemeClr>
                </a:solidFill>
                <a:latin typeface="Franklin Gothic Book" pitchFamily="34" charset="0"/>
                <a:ea typeface="Tahoma" pitchFamily="34" charset="0"/>
                <a:cs typeface="Tahoma" pitchFamily="34" charset="0"/>
              </a:rPr>
            </a:br>
            <a:endParaRPr lang="en-US" sz="2000" dirty="0" smtClean="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When inserting images for your graphic, you might find yourself irked when the images have white backgrounds while your infographic does not. Either give the image a border to make it fit, or use the transparent tool in your toolbar. Simply click “Transparent color,” and then click the background of your image.</a:t>
            </a: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p:txBody>
      </p:sp>
      <p:sp>
        <p:nvSpPr>
          <p:cNvPr id="5" name="Oval 4"/>
          <p:cNvSpPr/>
          <p:nvPr/>
        </p:nvSpPr>
        <p:spPr>
          <a:xfrm>
            <a:off x="533400" y="18288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33400" y="4114800"/>
            <a:ext cx="533400" cy="533400"/>
          </a:xfrm>
          <a:prstGeom prst="ellipse">
            <a:avLst/>
          </a:prstGeom>
          <a:solidFill>
            <a:srgbClr val="589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625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0"/>
            <a:ext cx="3924151" cy="1092607"/>
          </a:xfrm>
          <a:prstGeom prst="rect">
            <a:avLst/>
          </a:prstGeom>
          <a:noFill/>
        </p:spPr>
        <p:txBody>
          <a:bodyPr wrap="none" rtlCol="0">
            <a:spAutoFit/>
          </a:bodyPr>
          <a:lstStyle/>
          <a:p>
            <a:r>
              <a:rPr lang="en-US" sz="6500" dirty="0" smtClean="0">
                <a:solidFill>
                  <a:schemeClr val="tx1">
                    <a:lumMod val="65000"/>
                    <a:lumOff val="35000"/>
                  </a:schemeClr>
                </a:solidFill>
                <a:latin typeface="Franklin Gothic Medium" pitchFamily="34" charset="0"/>
                <a:ea typeface="Tahoma" pitchFamily="34" charset="0"/>
                <a:cs typeface="Tahoma" pitchFamily="34" charset="0"/>
              </a:rPr>
              <a:t>TEMPLATE</a:t>
            </a:r>
            <a:endParaRPr lang="en-US" sz="6500" dirty="0">
              <a:solidFill>
                <a:schemeClr val="tx1">
                  <a:lumMod val="65000"/>
                  <a:lumOff val="35000"/>
                </a:schemeClr>
              </a:solidFill>
              <a:latin typeface="Franklin Gothic Medium" pitchFamily="34" charset="0"/>
              <a:ea typeface="Tahoma" pitchFamily="34" charset="0"/>
              <a:cs typeface="Tahoma" pitchFamily="34" charset="0"/>
            </a:endParaRPr>
          </a:p>
        </p:txBody>
      </p:sp>
      <p:sp>
        <p:nvSpPr>
          <p:cNvPr id="3" name="TextBox 2"/>
          <p:cNvSpPr txBox="1"/>
          <p:nvPr/>
        </p:nvSpPr>
        <p:spPr>
          <a:xfrm>
            <a:off x="533400" y="2419290"/>
            <a:ext cx="3962400" cy="400110"/>
          </a:xfrm>
          <a:prstGeom prst="rect">
            <a:avLst/>
          </a:prstGeom>
          <a:noFill/>
        </p:spPr>
        <p:txBody>
          <a:bodyPr wrap="square" rtlCol="0">
            <a:spAutoFit/>
          </a:bodyPr>
          <a:lstStyle/>
          <a:p>
            <a:r>
              <a:rPr lang="en-US" sz="2000" dirty="0" smtClean="0">
                <a:solidFill>
                  <a:srgbClr val="434343"/>
                </a:solidFill>
                <a:latin typeface="Franklin Gothic Medium" pitchFamily="34" charset="0"/>
                <a:ea typeface="Tahoma" pitchFamily="34" charset="0"/>
                <a:cs typeface="Tahoma" pitchFamily="34" charset="0"/>
              </a:rPr>
              <a:t>Step-by-Step Infographic Template</a:t>
            </a:r>
            <a:endParaRPr lang="en-US" sz="2000" dirty="0">
              <a:solidFill>
                <a:srgbClr val="434343"/>
              </a:solidFill>
              <a:latin typeface="Franklin Gothic Medium"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2799" y="91545"/>
            <a:ext cx="2946401" cy="6598710"/>
          </a:xfrm>
          <a:prstGeom prst="rect">
            <a:avLst/>
          </a:prstGeom>
        </p:spPr>
      </p:pic>
      <p:grpSp>
        <p:nvGrpSpPr>
          <p:cNvPr id="10" name="Group 9"/>
          <p:cNvGrpSpPr/>
          <p:nvPr/>
        </p:nvGrpSpPr>
        <p:grpSpPr>
          <a:xfrm>
            <a:off x="4419600" y="1752600"/>
            <a:ext cx="762000" cy="762000"/>
            <a:chOff x="4419600" y="1676400"/>
            <a:chExt cx="762000" cy="762000"/>
          </a:xfrm>
        </p:grpSpPr>
        <p:sp>
          <p:nvSpPr>
            <p:cNvPr id="7" name="Oval 6"/>
            <p:cNvSpPr/>
            <p:nvPr/>
          </p:nvSpPr>
          <p:spPr>
            <a:xfrm>
              <a:off x="4419600" y="16764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1698486"/>
              <a:ext cx="762000" cy="707886"/>
            </a:xfrm>
            <a:prstGeom prst="rect">
              <a:avLst/>
            </a:prstGeom>
            <a:noFill/>
          </p:spPr>
          <p:txBody>
            <a:bodyPr wrap="square" rtlCol="0">
              <a:spAutoFit/>
            </a:bodyPr>
            <a:lstStyle/>
            <a:p>
              <a:pPr algn="ctr"/>
              <a:r>
                <a:rPr lang="en-US" sz="4000" dirty="0" smtClean="0">
                  <a:solidFill>
                    <a:schemeClr val="bg1"/>
                  </a:solidFill>
                  <a:latin typeface="Tahoma" pitchFamily="34" charset="0"/>
                  <a:ea typeface="Tahoma" pitchFamily="34" charset="0"/>
                  <a:cs typeface="Tahoma" pitchFamily="34" charset="0"/>
                </a:rPr>
                <a:t>1</a:t>
              </a:r>
              <a:endParaRPr lang="en-US" sz="4000" dirty="0">
                <a:solidFill>
                  <a:schemeClr val="bg1"/>
                </a:solidFill>
                <a:latin typeface="Tahoma" pitchFamily="34" charset="0"/>
                <a:ea typeface="Tahoma" pitchFamily="34" charset="0"/>
                <a:cs typeface="Tahoma" pitchFamily="34" charset="0"/>
              </a:endParaRPr>
            </a:p>
          </p:txBody>
        </p:sp>
      </p:grpSp>
      <p:sp>
        <p:nvSpPr>
          <p:cNvPr id="9" name="Content Placeholder 2"/>
          <p:cNvSpPr txBox="1">
            <a:spLocks/>
          </p:cNvSpPr>
          <p:nvPr/>
        </p:nvSpPr>
        <p:spPr>
          <a:xfrm>
            <a:off x="609600" y="3352800"/>
            <a:ext cx="4908665" cy="27432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Your content should benefit your audience – that’s a basic inbound marketing principle. But instead of using your normal method of teaching, why not try visualizing the process in a step-by-step infographic? This will help attract more people to your site and tell a story in a creative way.</a:t>
            </a:r>
          </a:p>
        </p:txBody>
      </p:sp>
    </p:spTree>
    <p:extLst>
      <p:ext uri="{BB962C8B-B14F-4D97-AF65-F5344CB8AC3E}">
        <p14:creationId xmlns:p14="http://schemas.microsoft.com/office/powerpoint/2010/main" val="3992782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 y="152400"/>
            <a:ext cx="9144001" cy="830997"/>
          </a:xfrm>
          <a:prstGeom prst="rect">
            <a:avLst/>
          </a:prstGeom>
          <a:noFill/>
        </p:spPr>
        <p:txBody>
          <a:bodyPr wrap="square" rtlCol="0">
            <a:spAutoFit/>
          </a:bodyPr>
          <a:lstStyle/>
          <a:p>
            <a:pPr algn="ctr"/>
            <a:r>
              <a:rPr lang="en-US" sz="4800" dirty="0" smtClean="0">
                <a:solidFill>
                  <a:schemeClr val="bg1"/>
                </a:solidFill>
                <a:latin typeface="Tahoma" pitchFamily="34" charset="0"/>
                <a:ea typeface="Tahoma" pitchFamily="34" charset="0"/>
                <a:cs typeface="Tahoma" pitchFamily="34" charset="0"/>
              </a:rPr>
              <a:t>TITLE OF YOUR STEP-BY-STEP</a:t>
            </a:r>
          </a:p>
        </p:txBody>
      </p:sp>
      <p:sp>
        <p:nvSpPr>
          <p:cNvPr id="30" name="Rectangle 29"/>
          <p:cNvSpPr/>
          <p:nvPr/>
        </p:nvSpPr>
        <p:spPr>
          <a:xfrm>
            <a:off x="3962400" y="990599"/>
            <a:ext cx="4888014" cy="83099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rPr>
              <a:t>INFOGRAPHIC</a:t>
            </a:r>
            <a:endParaRPr lang="en-US" sz="1200" b="1" dirty="0">
              <a:ln w="11430"/>
              <a:solidFill>
                <a:srgbClr val="00B0F0"/>
              </a:solidFill>
              <a:effectLst>
                <a:outerShdw blurRad="50800" dist="39000" dir="5460000" algn="tl">
                  <a:srgbClr val="000000">
                    <a:alpha val="38000"/>
                  </a:srgbClr>
                </a:outerShdw>
              </a:effectLst>
              <a:latin typeface="Tahoma" pitchFamily="34" charset="0"/>
              <a:ea typeface="Tahoma" pitchFamily="34" charset="0"/>
              <a:cs typeface="Tahoma" pitchFamily="34" charset="0"/>
            </a:endParaRPr>
          </a:p>
        </p:txBody>
      </p:sp>
      <p:grpSp>
        <p:nvGrpSpPr>
          <p:cNvPr id="50" name="Group 49"/>
          <p:cNvGrpSpPr/>
          <p:nvPr/>
        </p:nvGrpSpPr>
        <p:grpSpPr>
          <a:xfrm>
            <a:off x="114299" y="4375188"/>
            <a:ext cx="8915400" cy="1168596"/>
            <a:chOff x="152400" y="3810000"/>
            <a:chExt cx="8915400" cy="1168596"/>
          </a:xfrm>
        </p:grpSpPr>
        <p:grpSp>
          <p:nvGrpSpPr>
            <p:cNvPr id="18" name="Group 17"/>
            <p:cNvGrpSpPr/>
            <p:nvPr/>
          </p:nvGrpSpPr>
          <p:grpSpPr>
            <a:xfrm>
              <a:off x="2438400" y="3878758"/>
              <a:ext cx="6629400" cy="1099838"/>
              <a:chOff x="2362200" y="2281535"/>
              <a:chExt cx="6629400" cy="1099838"/>
            </a:xfrm>
          </p:grpSpPr>
          <p:sp>
            <p:nvSpPr>
              <p:cNvPr id="9" name="TextBox 8"/>
              <p:cNvSpPr txBox="1"/>
              <p:nvPr/>
            </p:nvSpPr>
            <p:spPr>
              <a:xfrm>
                <a:off x="2362200" y="2281535"/>
                <a:ext cx="6629400" cy="707886"/>
              </a:xfrm>
              <a:prstGeom prst="rect">
                <a:avLst/>
              </a:prstGeom>
              <a:noFill/>
            </p:spPr>
            <p:txBody>
              <a:bodyPr wrap="square" rtlCol="0">
                <a:spAutoFit/>
              </a:bodyPr>
              <a:lstStyle/>
              <a:p>
                <a:r>
                  <a:rPr lang="en-US" sz="2000" dirty="0" smtClean="0">
                    <a:solidFill>
                      <a:schemeClr val="bg1"/>
                    </a:solidFill>
                    <a:latin typeface="Tahoma" pitchFamily="34" charset="0"/>
                    <a:ea typeface="Tahoma" pitchFamily="34" charset="0"/>
                    <a:cs typeface="Tahoma" pitchFamily="34" charset="0"/>
                  </a:rPr>
                  <a:t>WRITE THE FIRST STEP IN YOUR STEP-BY-STEP INFOGRAPHIC HERE. </a:t>
                </a:r>
                <a:endParaRPr lang="en-US" sz="2000" dirty="0">
                  <a:solidFill>
                    <a:schemeClr val="bg1"/>
                  </a:solidFill>
                  <a:latin typeface="Tahoma" pitchFamily="34" charset="0"/>
                  <a:ea typeface="Tahoma" pitchFamily="34" charset="0"/>
                  <a:cs typeface="Tahoma" pitchFamily="34" charset="0"/>
                </a:endParaRPr>
              </a:p>
            </p:txBody>
          </p:sp>
          <p:sp>
            <p:nvSpPr>
              <p:cNvPr id="10" name="TextBox 9"/>
              <p:cNvSpPr txBox="1"/>
              <p:nvPr/>
            </p:nvSpPr>
            <p:spPr>
              <a:xfrm>
                <a:off x="2667000" y="2981263"/>
                <a:ext cx="5943600" cy="400110"/>
              </a:xfrm>
              <a:prstGeom prst="rect">
                <a:avLst/>
              </a:prstGeom>
              <a:noFill/>
            </p:spPr>
            <p:txBody>
              <a:bodyPr wrap="square" rtlCol="0">
                <a:spAutoFit/>
              </a:bodyPr>
              <a:lstStyle/>
              <a:p>
                <a:r>
                  <a:rPr lang="en-US" sz="2000" dirty="0" smtClean="0">
                    <a:solidFill>
                      <a:srgbClr val="FFFF69"/>
                    </a:solidFill>
                    <a:latin typeface="Tahoma" pitchFamily="34" charset="0"/>
                    <a:ea typeface="Tahoma" pitchFamily="34" charset="0"/>
                    <a:cs typeface="Tahoma" pitchFamily="34" charset="0"/>
                  </a:rPr>
                  <a:t>EMPHASIZE POINTS USING DIFFERENT COLORS</a:t>
                </a:r>
                <a:endParaRPr lang="en-US" sz="2000" dirty="0">
                  <a:solidFill>
                    <a:srgbClr val="FFFF69"/>
                  </a:solidFill>
                  <a:latin typeface="Tahoma" pitchFamily="34" charset="0"/>
                  <a:ea typeface="Tahoma" pitchFamily="34" charset="0"/>
                  <a:cs typeface="Tahoma" pitchFamily="34" charset="0"/>
                </a:endParaRPr>
              </a:p>
            </p:txBody>
          </p:sp>
        </p:grpSp>
        <p:grpSp>
          <p:nvGrpSpPr>
            <p:cNvPr id="43" name="Group 42"/>
            <p:cNvGrpSpPr/>
            <p:nvPr/>
          </p:nvGrpSpPr>
          <p:grpSpPr>
            <a:xfrm>
              <a:off x="152400" y="3810000"/>
              <a:ext cx="2133600" cy="923330"/>
              <a:chOff x="152400" y="3810000"/>
              <a:chExt cx="2133600" cy="923330"/>
            </a:xfrm>
          </p:grpSpPr>
          <p:sp>
            <p:nvSpPr>
              <p:cNvPr id="41" name="Round Single Corner Rectangle 40"/>
              <p:cNvSpPr/>
              <p:nvPr/>
            </p:nvSpPr>
            <p:spPr>
              <a:xfrm>
                <a:off x="152400" y="3862626"/>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52400" y="3810000"/>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1</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1418" y="1317811"/>
            <a:ext cx="2563914" cy="2563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4936947" y="2286000"/>
            <a:ext cx="2748325" cy="1701839"/>
            <a:chOff x="-4886945" y="6352330"/>
            <a:chExt cx="2748325" cy="1701839"/>
          </a:xfrm>
        </p:grpSpPr>
        <p:sp>
          <p:nvSpPr>
            <p:cNvPr id="31" name="TextBox 30"/>
            <p:cNvSpPr txBox="1"/>
            <p:nvPr/>
          </p:nvSpPr>
          <p:spPr>
            <a:xfrm rot="940237">
              <a:off x="-4852780" y="6543960"/>
              <a:ext cx="2543895"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32" name="TextBox 31"/>
            <p:cNvSpPr txBox="1"/>
            <p:nvPr/>
          </p:nvSpPr>
          <p:spPr>
            <a:xfrm rot="944614">
              <a:off x="-4886945" y="6576841"/>
              <a:ext cx="2748325" cy="1477328"/>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Want to pimp out the person who created this content from information to design? Showcase them here! Or show an image that encompasses what the graphic is about.</a:t>
              </a:r>
              <a:endParaRPr lang="en-US" sz="1500" dirty="0">
                <a:latin typeface="Franklin Gothic Book" pitchFamily="34" charset="0"/>
                <a:ea typeface="Tahoma" pitchFamily="34" charset="0"/>
                <a:cs typeface="Tahoma" pitchFamily="34" charset="0"/>
              </a:endParaRPr>
            </a:p>
          </p:txBody>
        </p:sp>
        <p:sp>
          <p:nvSpPr>
            <p:cNvPr id="33" name="Oval 32"/>
            <p:cNvSpPr/>
            <p:nvPr/>
          </p:nvSpPr>
          <p:spPr>
            <a:xfrm>
              <a:off x="-3636284" y="635233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4" name="Straight Arrow Connector 33"/>
          <p:cNvCxnSpPr>
            <a:stCxn id="31" idx="1"/>
          </p:cNvCxnSpPr>
          <p:nvPr/>
        </p:nvCxnSpPr>
        <p:spPr>
          <a:xfrm flipH="1" flipV="1">
            <a:off x="3733802" y="2197182"/>
            <a:ext cx="1284588" cy="675550"/>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6896099" y="5836693"/>
            <a:ext cx="2133600" cy="923330"/>
            <a:chOff x="122260" y="5556885"/>
            <a:chExt cx="2133600" cy="923330"/>
          </a:xfrm>
        </p:grpSpPr>
        <p:sp>
          <p:nvSpPr>
            <p:cNvPr id="52" name="Round Single Corner Rectangle 51"/>
            <p:cNvSpPr/>
            <p:nvPr/>
          </p:nvSpPr>
          <p:spPr>
            <a:xfrm>
              <a:off x="122260" y="560951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22260" y="5556885"/>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2</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
        <p:nvSpPr>
          <p:cNvPr id="54" name="TextBox 53"/>
          <p:cNvSpPr txBox="1"/>
          <p:nvPr/>
        </p:nvSpPr>
        <p:spPr>
          <a:xfrm>
            <a:off x="3061439" y="6098303"/>
            <a:ext cx="3796057" cy="400110"/>
          </a:xfrm>
          <a:prstGeom prst="rect">
            <a:avLst/>
          </a:prstGeom>
          <a:noFill/>
        </p:spPr>
        <p:txBody>
          <a:bodyPr wrap="square" rtlCol="0">
            <a:spAutoFit/>
          </a:bodyPr>
          <a:lstStyle/>
          <a:p>
            <a:r>
              <a:rPr lang="en-US" sz="2000" dirty="0" smtClean="0">
                <a:solidFill>
                  <a:schemeClr val="bg1"/>
                </a:solidFill>
                <a:latin typeface="Tahoma" pitchFamily="34" charset="0"/>
                <a:ea typeface="Tahoma" pitchFamily="34" charset="0"/>
                <a:cs typeface="Tahoma" pitchFamily="34" charset="0"/>
              </a:rPr>
              <a:t>MORE INFORMATIONAL TEXT</a:t>
            </a:r>
            <a:endParaRPr lang="en-US" sz="2000" dirty="0">
              <a:solidFill>
                <a:schemeClr val="bg1"/>
              </a:solidFill>
              <a:latin typeface="Tahoma" pitchFamily="34" charset="0"/>
              <a:ea typeface="Tahoma" pitchFamily="34" charset="0"/>
              <a:cs typeface="Tahoma" pitchFamily="34" charset="0"/>
            </a:endParaRPr>
          </a:p>
        </p:txBody>
      </p:sp>
      <p:sp>
        <p:nvSpPr>
          <p:cNvPr id="55" name="TextBox 54"/>
          <p:cNvSpPr txBox="1"/>
          <p:nvPr/>
        </p:nvSpPr>
        <p:spPr>
          <a:xfrm rot="21392066">
            <a:off x="512948" y="5546891"/>
            <a:ext cx="2037695" cy="1200329"/>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p:txBody>
      </p:sp>
      <p:sp>
        <p:nvSpPr>
          <p:cNvPr id="56" name="Oval 55"/>
          <p:cNvSpPr/>
          <p:nvPr/>
        </p:nvSpPr>
        <p:spPr>
          <a:xfrm>
            <a:off x="1353110" y="5426478"/>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rot="21391380">
            <a:off x="602505" y="5743379"/>
            <a:ext cx="1979783" cy="101566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Feel free to move around these objects to give yourself more or less room.</a:t>
            </a:r>
            <a:endParaRPr lang="en-US" sz="1500" dirty="0">
              <a:latin typeface="Franklin Gothic Book" pitchFamily="34" charset="0"/>
              <a:ea typeface="Tahoma" pitchFamily="34" charset="0"/>
              <a:cs typeface="Tahoma" pitchFamily="34" charset="0"/>
            </a:endParaRPr>
          </a:p>
        </p:txBody>
      </p:sp>
      <p:cxnSp>
        <p:nvCxnSpPr>
          <p:cNvPr id="58" name="Straight Arrow Connector 57"/>
          <p:cNvCxnSpPr>
            <a:stCxn id="57" idx="3"/>
            <a:endCxn id="54" idx="1"/>
          </p:cNvCxnSpPr>
          <p:nvPr/>
        </p:nvCxnSpPr>
        <p:spPr>
          <a:xfrm>
            <a:off x="2580466" y="6191176"/>
            <a:ext cx="480973" cy="107182"/>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5" idx="0"/>
          </p:cNvCxnSpPr>
          <p:nvPr/>
        </p:nvCxnSpPr>
        <p:spPr>
          <a:xfrm flipH="1" flipV="1">
            <a:off x="747759" y="5323682"/>
            <a:ext cx="747758" cy="224306"/>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09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83" name="Picture 8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795906" cy="5173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9" name="TextBox 108"/>
          <p:cNvSpPr txBox="1"/>
          <p:nvPr/>
        </p:nvSpPr>
        <p:spPr>
          <a:xfrm>
            <a:off x="3723806" y="2794337"/>
            <a:ext cx="4419600" cy="1015663"/>
          </a:xfrm>
          <a:prstGeom prst="rect">
            <a:avLst/>
          </a:prstGeom>
          <a:noFill/>
          <a:ln w="38100">
            <a:noFill/>
          </a:ln>
        </p:spPr>
        <p:txBody>
          <a:bodyPr wrap="square" rtlCol="0">
            <a:spAutoFit/>
          </a:bodyPr>
          <a:lstStyle/>
          <a:p>
            <a:r>
              <a:rPr lang="en-US" sz="2000" dirty="0" smtClean="0">
                <a:solidFill>
                  <a:srgbClr val="00B0F0"/>
                </a:solidFill>
                <a:latin typeface="Tahoma" pitchFamily="34" charset="0"/>
                <a:ea typeface="Tahoma" pitchFamily="34" charset="0"/>
                <a:cs typeface="Tahoma" pitchFamily="34" charset="0"/>
              </a:rPr>
              <a:t>USE A KEY IMAGE THAT SHOWS WHAT YOU ARE EXPLAINING TO CORRESPOND WITH EACH STEP.</a:t>
            </a:r>
            <a:endParaRPr lang="en-US" sz="1100" dirty="0">
              <a:solidFill>
                <a:srgbClr val="00B0F0"/>
              </a:solidFill>
              <a:latin typeface="Tahoma" pitchFamily="34" charset="0"/>
              <a:ea typeface="Tahoma" pitchFamily="34" charset="0"/>
              <a:cs typeface="Tahoma" pitchFamily="34" charset="0"/>
            </a:endParaRPr>
          </a:p>
        </p:txBody>
      </p:sp>
      <p:grpSp>
        <p:nvGrpSpPr>
          <p:cNvPr id="32" name="Group 31"/>
          <p:cNvGrpSpPr/>
          <p:nvPr/>
        </p:nvGrpSpPr>
        <p:grpSpPr>
          <a:xfrm rot="21350939">
            <a:off x="329813" y="115674"/>
            <a:ext cx="2133600" cy="923330"/>
            <a:chOff x="122260" y="5556886"/>
            <a:chExt cx="2133600" cy="923330"/>
          </a:xfrm>
        </p:grpSpPr>
        <p:sp>
          <p:nvSpPr>
            <p:cNvPr id="33" name="Round Single Corner Rectangle 32"/>
            <p:cNvSpPr/>
            <p:nvPr/>
          </p:nvSpPr>
          <p:spPr>
            <a:xfrm>
              <a:off x="122260" y="560951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22260" y="5556886"/>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3</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
        <p:nvSpPr>
          <p:cNvPr id="41" name="TextBox 40"/>
          <p:cNvSpPr txBox="1"/>
          <p:nvPr/>
        </p:nvSpPr>
        <p:spPr>
          <a:xfrm rot="236956">
            <a:off x="4442131" y="301393"/>
            <a:ext cx="2121698" cy="1227200"/>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p:txBody>
      </p:sp>
      <p:sp>
        <p:nvSpPr>
          <p:cNvPr id="42" name="Oval 41"/>
          <p:cNvSpPr/>
          <p:nvPr/>
        </p:nvSpPr>
        <p:spPr>
          <a:xfrm>
            <a:off x="5791200" y="87233"/>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a:stCxn id="41" idx="1"/>
          </p:cNvCxnSpPr>
          <p:nvPr/>
        </p:nvCxnSpPr>
        <p:spPr>
          <a:xfrm flipH="1" flipV="1">
            <a:off x="2590800" y="685801"/>
            <a:ext cx="1853850" cy="156128"/>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rot="273490">
            <a:off x="4560005" y="322615"/>
            <a:ext cx="1797164"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When you click on the object, a green button will appear at the top. Use this to rotate the object.</a:t>
            </a:r>
            <a:endParaRPr lang="en-US" sz="1500" dirty="0">
              <a:latin typeface="Franklin Gothic Book" pitchFamily="34" charset="0"/>
              <a:ea typeface="Tahoma" pitchFamily="34" charset="0"/>
              <a:cs typeface="Tahoma" pitchFamily="34" charset="0"/>
            </a:endParaRPr>
          </a:p>
        </p:txBody>
      </p:sp>
      <p:sp>
        <p:nvSpPr>
          <p:cNvPr id="50" name="TextBox 49"/>
          <p:cNvSpPr txBox="1"/>
          <p:nvPr/>
        </p:nvSpPr>
        <p:spPr>
          <a:xfrm rot="21022340">
            <a:off x="4087625" y="5369458"/>
            <a:ext cx="2347582" cy="1200329"/>
          </a:xfrm>
          <a:prstGeom prst="rect">
            <a:avLst/>
          </a:prstGeom>
          <a:solidFill>
            <a:srgbClr val="FFFFA7"/>
          </a:solidFill>
          <a:effectLst>
            <a:outerShdw blurRad="317500" dist="241300" dir="8100000" algn="tr" rotWithShape="0">
              <a:prstClr val="black">
                <a:alpha val="24000"/>
              </a:prstClr>
            </a:outerShdw>
          </a:effectLst>
          <a:scene3d>
            <a:camera prst="orthographicFront"/>
            <a:lightRig rig="threePt" dir="t"/>
          </a:scene3d>
          <a:sp3d>
            <a:bevelB/>
          </a:sp3d>
        </p:spPr>
        <p:txBody>
          <a:bodyPr wrap="square" rtlCol="0">
            <a:spAutoFit/>
          </a:bodyPr>
          <a:lstStyle/>
          <a:p>
            <a:endParaRPr lang="en-US" dirty="0" smtClean="0"/>
          </a:p>
          <a:p>
            <a:endParaRPr lang="en-US" dirty="0"/>
          </a:p>
          <a:p>
            <a:endParaRPr lang="en-US" dirty="0"/>
          </a:p>
          <a:p>
            <a:endParaRPr lang="en-US" dirty="0" smtClean="0"/>
          </a:p>
        </p:txBody>
      </p:sp>
      <p:sp>
        <p:nvSpPr>
          <p:cNvPr id="51" name="TextBox 50"/>
          <p:cNvSpPr txBox="1"/>
          <p:nvPr/>
        </p:nvSpPr>
        <p:spPr>
          <a:xfrm rot="20974307">
            <a:off x="4307740" y="5478036"/>
            <a:ext cx="1967332" cy="101566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Change the style of your fonts by clicking on the text box, and going to “format.”</a:t>
            </a:r>
            <a:endParaRPr lang="en-US" sz="1500" dirty="0">
              <a:latin typeface="Franklin Gothic Book" pitchFamily="34" charset="0"/>
              <a:ea typeface="Tahoma" pitchFamily="34" charset="0"/>
              <a:cs typeface="Tahoma" pitchFamily="34" charset="0"/>
            </a:endParaRPr>
          </a:p>
        </p:txBody>
      </p:sp>
      <p:sp>
        <p:nvSpPr>
          <p:cNvPr id="52" name="Oval 51"/>
          <p:cNvSpPr/>
          <p:nvPr/>
        </p:nvSpPr>
        <p:spPr>
          <a:xfrm>
            <a:off x="4373967" y="531966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a:stCxn id="50" idx="3"/>
          </p:cNvCxnSpPr>
          <p:nvPr/>
        </p:nvCxnSpPr>
        <p:spPr>
          <a:xfrm flipV="1">
            <a:off x="6418675" y="4903980"/>
            <a:ext cx="1277525" cy="869333"/>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86200"/>
            <a:ext cx="5851420" cy="1146956"/>
          </a:xfrm>
          <a:prstGeom prst="rect">
            <a:avLst/>
          </a:prstGeom>
          <a:ln w="38100" cap="sq">
            <a:solidFill>
              <a:srgbClr val="FFFF69"/>
            </a:solidFill>
            <a:prstDash val="solid"/>
            <a:miter lim="800000"/>
          </a:ln>
          <a:effectLst>
            <a:outerShdw blurRad="50800" dist="38100" dir="2700000" algn="tl" rotWithShape="0">
              <a:srgbClr val="000000">
                <a:alpha val="43000"/>
              </a:srgbClr>
            </a:outerShdw>
          </a:effectLst>
        </p:spPr>
      </p:pic>
      <p:cxnSp>
        <p:nvCxnSpPr>
          <p:cNvPr id="60" name="Straight Arrow Connector 59"/>
          <p:cNvCxnSpPr/>
          <p:nvPr/>
        </p:nvCxnSpPr>
        <p:spPr>
          <a:xfrm flipH="1" flipV="1">
            <a:off x="4709146" y="4987757"/>
            <a:ext cx="451896" cy="390154"/>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rot="248183">
            <a:off x="6975270" y="4113393"/>
            <a:ext cx="2159851" cy="923330"/>
            <a:chOff x="211446" y="5544978"/>
            <a:chExt cx="2159851" cy="923330"/>
          </a:xfrm>
        </p:grpSpPr>
        <p:sp>
          <p:nvSpPr>
            <p:cNvPr id="36" name="Round Single Corner Rectangle 35"/>
            <p:cNvSpPr/>
            <p:nvPr/>
          </p:nvSpPr>
          <p:spPr>
            <a:xfrm>
              <a:off x="211446" y="560306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237697" y="5544978"/>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4</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Tree>
    <p:extLst>
      <p:ext uri="{BB962C8B-B14F-4D97-AF65-F5344CB8AC3E}">
        <p14:creationId xmlns:p14="http://schemas.microsoft.com/office/powerpoint/2010/main" val="334689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5334000"/>
            <a:ext cx="2708156" cy="994218"/>
          </a:xfrm>
          <a:prstGeom prst="rect">
            <a:avLst/>
          </a:prstGeom>
        </p:spPr>
      </p:pic>
      <p:sp>
        <p:nvSpPr>
          <p:cNvPr id="36" name="TextBox 35"/>
          <p:cNvSpPr txBox="1"/>
          <p:nvPr/>
        </p:nvSpPr>
        <p:spPr>
          <a:xfrm>
            <a:off x="152400" y="2743200"/>
            <a:ext cx="2180790" cy="276999"/>
          </a:xfrm>
          <a:prstGeom prst="rect">
            <a:avLst/>
          </a:prstGeom>
          <a:noFill/>
        </p:spPr>
        <p:txBody>
          <a:bodyPr wrap="none" rtlCol="0">
            <a:spAutoFit/>
          </a:bodyPr>
          <a:lstStyle/>
          <a:p>
            <a:r>
              <a:rPr lang="en-US" sz="1200" dirty="0" smtClean="0">
                <a:solidFill>
                  <a:schemeClr val="bg1"/>
                </a:solidFill>
                <a:latin typeface="+mj-lt"/>
              </a:rPr>
              <a:t>SOURCES</a:t>
            </a:r>
            <a:r>
              <a:rPr lang="en-US" sz="1200" dirty="0" smtClean="0">
                <a:solidFill>
                  <a:schemeClr val="bg1"/>
                </a:solidFill>
              </a:rPr>
              <a:t>: HubSpot, Powerpoint</a:t>
            </a:r>
            <a:endParaRPr lang="en-US" sz="1200" dirty="0">
              <a:solidFill>
                <a:schemeClr val="bg1"/>
              </a:solidFill>
            </a:endParaRPr>
          </a:p>
        </p:txBody>
      </p:sp>
      <p:sp>
        <p:nvSpPr>
          <p:cNvPr id="67" name="TextBox 66"/>
          <p:cNvSpPr txBox="1"/>
          <p:nvPr/>
        </p:nvSpPr>
        <p:spPr>
          <a:xfrm>
            <a:off x="76200" y="4267200"/>
            <a:ext cx="4487448" cy="1323439"/>
          </a:xfrm>
          <a:prstGeom prst="rect">
            <a:avLst/>
          </a:prstGeom>
          <a:noFill/>
        </p:spPr>
        <p:txBody>
          <a:bodyPr wrap="square" rtlCol="0">
            <a:spAutoFit/>
          </a:bodyPr>
          <a:lstStyle/>
          <a:p>
            <a:r>
              <a:rPr lang="en-US" sz="2000" dirty="0" smtClean="0">
                <a:solidFill>
                  <a:srgbClr val="FFFF69"/>
                </a:solidFill>
                <a:latin typeface="Tahoma" pitchFamily="34" charset="0"/>
                <a:ea typeface="Tahoma" pitchFamily="34" charset="0"/>
                <a:cs typeface="Tahoma" pitchFamily="34" charset="0"/>
              </a:rPr>
              <a:t>Love our infographic template? Be sure to grab our free template for creating stellar marketing </a:t>
            </a:r>
            <a:r>
              <a:rPr lang="en-US" sz="2000" dirty="0" err="1" smtClean="0">
                <a:solidFill>
                  <a:srgbClr val="FFFF69"/>
                </a:solidFill>
                <a:latin typeface="Tahoma" pitchFamily="34" charset="0"/>
                <a:ea typeface="Tahoma" pitchFamily="34" charset="0"/>
                <a:cs typeface="Tahoma" pitchFamily="34" charset="0"/>
              </a:rPr>
              <a:t>ebooks</a:t>
            </a:r>
            <a:r>
              <a:rPr lang="en-US" sz="2000" dirty="0" smtClean="0">
                <a:solidFill>
                  <a:srgbClr val="FFFF69"/>
                </a:solidFill>
                <a:latin typeface="Tahoma" pitchFamily="34" charset="0"/>
                <a:ea typeface="Tahoma" pitchFamily="34" charset="0"/>
                <a:cs typeface="Tahoma" pitchFamily="34" charset="0"/>
              </a:rPr>
              <a:t> too! </a:t>
            </a:r>
            <a:r>
              <a:rPr lang="en-US" sz="2000" u="sng" dirty="0" smtClean="0">
                <a:solidFill>
                  <a:srgbClr val="589CEB"/>
                </a:solidFill>
                <a:latin typeface="Tahoma" pitchFamily="34" charset="0"/>
                <a:ea typeface="Tahoma" pitchFamily="34" charset="0"/>
                <a:cs typeface="Tahoma" pitchFamily="34" charset="0"/>
                <a:hlinkClick r:id="rId3"/>
              </a:rPr>
              <a:t>http://bitly.com/TemplateMKTGebook</a:t>
            </a:r>
            <a:endParaRPr lang="en-US" sz="900" u="sng" dirty="0">
              <a:solidFill>
                <a:srgbClr val="589CEB"/>
              </a:solidFill>
              <a:latin typeface="Tahoma" pitchFamily="34" charset="0"/>
              <a:ea typeface="Tahoma" pitchFamily="34" charset="0"/>
              <a:cs typeface="Tahoma" pitchFamily="34" charset="0"/>
            </a:endParaRPr>
          </a:p>
        </p:txBody>
      </p:sp>
      <p:grpSp>
        <p:nvGrpSpPr>
          <p:cNvPr id="13" name="Group 12"/>
          <p:cNvGrpSpPr/>
          <p:nvPr/>
        </p:nvGrpSpPr>
        <p:grpSpPr>
          <a:xfrm rot="20195630">
            <a:off x="7011351" y="3778063"/>
            <a:ext cx="1602466" cy="1104011"/>
            <a:chOff x="-4699196" y="6350999"/>
            <a:chExt cx="1845091" cy="1477328"/>
          </a:xfrm>
        </p:grpSpPr>
        <p:sp>
          <p:nvSpPr>
            <p:cNvPr id="14" name="TextBox 13"/>
            <p:cNvSpPr txBox="1"/>
            <p:nvPr/>
          </p:nvSpPr>
          <p:spPr>
            <a:xfrm rot="940237">
              <a:off x="-4699196" y="6350999"/>
              <a:ext cx="1845091"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5" name="TextBox 14"/>
            <p:cNvSpPr txBox="1"/>
            <p:nvPr/>
          </p:nvSpPr>
          <p:spPr>
            <a:xfrm rot="944614">
              <a:off x="-4580416" y="6667458"/>
              <a:ext cx="1646874" cy="105021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Replace this image with your own logo.</a:t>
              </a:r>
              <a:endParaRPr lang="en-US" sz="1500" dirty="0">
                <a:latin typeface="Franklin Gothic Book" pitchFamily="34" charset="0"/>
                <a:ea typeface="Tahoma" pitchFamily="34" charset="0"/>
                <a:cs typeface="Tahoma" pitchFamily="34" charset="0"/>
              </a:endParaRPr>
            </a:p>
          </p:txBody>
        </p:sp>
      </p:grpSp>
      <p:grpSp>
        <p:nvGrpSpPr>
          <p:cNvPr id="17" name="Group 16"/>
          <p:cNvGrpSpPr/>
          <p:nvPr/>
        </p:nvGrpSpPr>
        <p:grpSpPr>
          <a:xfrm>
            <a:off x="3274547" y="2805191"/>
            <a:ext cx="1805272" cy="1357406"/>
            <a:chOff x="-5396578" y="3725674"/>
            <a:chExt cx="1721564" cy="1477328"/>
          </a:xfrm>
        </p:grpSpPr>
        <p:sp>
          <p:nvSpPr>
            <p:cNvPr id="18" name="TextBox 17"/>
            <p:cNvSpPr txBox="1"/>
            <p:nvPr/>
          </p:nvSpPr>
          <p:spPr>
            <a:xfrm rot="940237">
              <a:off x="-5396578" y="3725674"/>
              <a:ext cx="1691977"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19" name="TextBox 18"/>
            <p:cNvSpPr txBox="1"/>
            <p:nvPr/>
          </p:nvSpPr>
          <p:spPr>
            <a:xfrm rot="944614">
              <a:off x="-5293578" y="3971009"/>
              <a:ext cx="1618564" cy="1105393"/>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Attribute your sources when you use quotes, images and data.</a:t>
              </a:r>
              <a:endParaRPr lang="en-US" sz="1500" dirty="0">
                <a:latin typeface="Franklin Gothic Book" pitchFamily="34" charset="0"/>
                <a:ea typeface="Tahoma" pitchFamily="34" charset="0"/>
                <a:cs typeface="Tahoma" pitchFamily="34" charset="0"/>
              </a:endParaRPr>
            </a:p>
          </p:txBody>
        </p:sp>
      </p:grpSp>
      <p:cxnSp>
        <p:nvCxnSpPr>
          <p:cNvPr id="21" name="Straight Arrow Connector 20"/>
          <p:cNvCxnSpPr>
            <a:stCxn id="18" idx="1"/>
          </p:cNvCxnSpPr>
          <p:nvPr/>
        </p:nvCxnSpPr>
        <p:spPr>
          <a:xfrm flipH="1" flipV="1">
            <a:off x="2438400" y="2895600"/>
            <a:ext cx="869122" cy="348675"/>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 idx="3"/>
          </p:cNvCxnSpPr>
          <p:nvPr/>
        </p:nvCxnSpPr>
        <p:spPr>
          <a:xfrm flipH="1">
            <a:off x="8382000" y="4222222"/>
            <a:ext cx="224526" cy="1035578"/>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3657600" y="251460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924800" y="358140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6648368" y="178550"/>
            <a:ext cx="2160344" cy="923330"/>
            <a:chOff x="122260" y="5551391"/>
            <a:chExt cx="2160344" cy="923330"/>
          </a:xfrm>
        </p:grpSpPr>
        <p:sp>
          <p:nvSpPr>
            <p:cNvPr id="33" name="Round Single Corner Rectangle 32"/>
            <p:cNvSpPr/>
            <p:nvPr/>
          </p:nvSpPr>
          <p:spPr>
            <a:xfrm>
              <a:off x="122260" y="5609511"/>
              <a:ext cx="2133600" cy="858797"/>
            </a:xfrm>
            <a:prstGeom prst="round1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49004" y="5551391"/>
              <a:ext cx="2133600" cy="923330"/>
            </a:xfrm>
            <a:prstGeom prst="rect">
              <a:avLst/>
            </a:prstGeom>
          </p:spPr>
          <p:txBody>
            <a:bodyPr wrap="square">
              <a:spAutoFit/>
            </a:bodyPr>
            <a:lstStyle/>
            <a:p>
              <a:pPr algn="ctr"/>
              <a:r>
                <a:rPr lang="en-US" sz="5400" b="1" dirty="0" smtClean="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rPr>
                <a:t>Step 5</a:t>
              </a:r>
              <a:endParaRPr lang="en-US" sz="5400" b="1" dirty="0">
                <a:solidFill>
                  <a:srgbClr val="FFFFFF"/>
                </a:solidFill>
                <a:effectLst>
                  <a:outerShdw blurRad="60007" dist="200025" dir="15000000" sy="30000" kx="-1800000" algn="bl" rotWithShape="0">
                    <a:prstClr val="black">
                      <a:alpha val="32000"/>
                    </a:prstClr>
                  </a:outerShdw>
                </a:effectLst>
                <a:latin typeface="Bradley Hand ITC" pitchFamily="66" charset="0"/>
                <a:cs typeface="Aharoni" pitchFamily="2" charset="-79"/>
              </a:endParaRPr>
            </a:p>
          </p:txBody>
        </p:sp>
      </p:grpSp>
      <p:sp>
        <p:nvSpPr>
          <p:cNvPr id="37" name="TextBox 36"/>
          <p:cNvSpPr txBox="1"/>
          <p:nvPr/>
        </p:nvSpPr>
        <p:spPr>
          <a:xfrm>
            <a:off x="2951813" y="381000"/>
            <a:ext cx="3796057" cy="1015663"/>
          </a:xfrm>
          <a:prstGeom prst="rect">
            <a:avLst/>
          </a:prstGeom>
          <a:noFill/>
        </p:spPr>
        <p:txBody>
          <a:bodyPr wrap="square" rtlCol="0">
            <a:spAutoFit/>
          </a:bodyPr>
          <a:lstStyle/>
          <a:p>
            <a:r>
              <a:rPr lang="en-US" sz="2000" dirty="0" smtClean="0">
                <a:solidFill>
                  <a:schemeClr val="bg1"/>
                </a:solidFill>
                <a:latin typeface="Tahoma" pitchFamily="34" charset="0"/>
                <a:ea typeface="Tahoma" pitchFamily="34" charset="0"/>
                <a:cs typeface="Tahoma" pitchFamily="34" charset="0"/>
              </a:rPr>
              <a:t>BE SURE YOUR LAST STEP IN THIS STEP-BY-STEP GUIDE FEELS CONCLUSIVE.</a:t>
            </a:r>
            <a:endParaRPr lang="en-US" sz="2000" dirty="0">
              <a:solidFill>
                <a:schemeClr val="bg1"/>
              </a:solidFill>
              <a:latin typeface="Tahoma" pitchFamily="34" charset="0"/>
              <a:ea typeface="Tahoma" pitchFamily="34" charset="0"/>
              <a:cs typeface="Tahoma" pitchFamily="34" charset="0"/>
            </a:endParaRPr>
          </a:p>
        </p:txBody>
      </p:sp>
      <p:sp>
        <p:nvSpPr>
          <p:cNvPr id="41" name="TextBox 40"/>
          <p:cNvSpPr txBox="1"/>
          <p:nvPr/>
        </p:nvSpPr>
        <p:spPr>
          <a:xfrm rot="237689">
            <a:off x="5315098" y="1509216"/>
            <a:ext cx="1830184"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43" name="TextBox 42"/>
          <p:cNvSpPr txBox="1"/>
          <p:nvPr/>
        </p:nvSpPr>
        <p:spPr>
          <a:xfrm rot="274609">
            <a:off x="5380909" y="1732831"/>
            <a:ext cx="1771042" cy="1246495"/>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Feel free to add more steps by copying and pasting the “step” object.</a:t>
            </a:r>
            <a:endParaRPr lang="en-US" sz="1500" dirty="0">
              <a:latin typeface="Franklin Gothic Book" pitchFamily="34" charset="0"/>
              <a:ea typeface="Tahoma" pitchFamily="34" charset="0"/>
              <a:cs typeface="Tahoma" pitchFamily="34" charset="0"/>
            </a:endParaRPr>
          </a:p>
        </p:txBody>
      </p:sp>
      <p:sp>
        <p:nvSpPr>
          <p:cNvPr id="44" name="Oval 43"/>
          <p:cNvSpPr/>
          <p:nvPr/>
        </p:nvSpPr>
        <p:spPr>
          <a:xfrm>
            <a:off x="5945377" y="1408751"/>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p:cNvCxnSpPr>
            <a:stCxn id="41" idx="3"/>
            <a:endCxn id="34" idx="2"/>
          </p:cNvCxnSpPr>
          <p:nvPr/>
        </p:nvCxnSpPr>
        <p:spPr>
          <a:xfrm flipV="1">
            <a:off x="7143096" y="1101880"/>
            <a:ext cx="598816" cy="1209220"/>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pic>
        <p:nvPicPr>
          <p:cNvPr id="2050" name="Picture 2" descr="http://www.navigenics.com/static/images/visitor/puzzle-hand.jpg"/>
          <p:cNvPicPr>
            <a:picLocks noChangeAspect="1" noChangeArrowheads="1"/>
          </p:cNvPicPr>
          <p:nvPr/>
        </p:nvPicPr>
        <p:blipFill>
          <a:blip r:embed="rId4">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307060" y="275340"/>
            <a:ext cx="2426380" cy="231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nvGrpSpPr>
          <p:cNvPr id="35" name="Group 34"/>
          <p:cNvGrpSpPr/>
          <p:nvPr/>
        </p:nvGrpSpPr>
        <p:grpSpPr>
          <a:xfrm rot="20195630">
            <a:off x="3658550" y="5606864"/>
            <a:ext cx="1602466" cy="1104011"/>
            <a:chOff x="-4699196" y="6350999"/>
            <a:chExt cx="1845091" cy="1477328"/>
          </a:xfrm>
        </p:grpSpPr>
        <p:sp>
          <p:nvSpPr>
            <p:cNvPr id="38" name="TextBox 37"/>
            <p:cNvSpPr txBox="1"/>
            <p:nvPr/>
          </p:nvSpPr>
          <p:spPr>
            <a:xfrm rot="940237">
              <a:off x="-4699196" y="6350999"/>
              <a:ext cx="1845091" cy="1477328"/>
            </a:xfrm>
            <a:prstGeom prst="rect">
              <a:avLst/>
            </a:prstGeom>
            <a:solidFill>
              <a:srgbClr val="FFFFA7"/>
            </a:solidFill>
            <a:effectLst>
              <a:outerShdw blurRad="317500" dist="457200" dir="2700000" algn="tl" rotWithShape="0">
                <a:prstClr val="black">
                  <a:alpha val="27000"/>
                </a:prstClr>
              </a:outerShdw>
            </a:effectLst>
          </p:spPr>
          <p:txBody>
            <a:bodyPr wrap="square" rtlCol="0">
              <a:spAutoFit/>
            </a:bodyPr>
            <a:lstStyle/>
            <a:p>
              <a:endParaRPr lang="en-US" dirty="0" smtClean="0"/>
            </a:p>
            <a:p>
              <a:endParaRPr lang="en-US" dirty="0"/>
            </a:p>
            <a:p>
              <a:endParaRPr lang="en-US" dirty="0"/>
            </a:p>
            <a:p>
              <a:endParaRPr lang="en-US" dirty="0" smtClean="0"/>
            </a:p>
            <a:p>
              <a:endParaRPr lang="en-US" dirty="0"/>
            </a:p>
          </p:txBody>
        </p:sp>
        <p:sp>
          <p:nvSpPr>
            <p:cNvPr id="39" name="TextBox 38"/>
            <p:cNvSpPr txBox="1"/>
            <p:nvPr/>
          </p:nvSpPr>
          <p:spPr>
            <a:xfrm rot="944614">
              <a:off x="-4581464" y="6632831"/>
              <a:ext cx="1646874" cy="1050217"/>
            </a:xfrm>
            <a:prstGeom prst="rect">
              <a:avLst/>
            </a:prstGeom>
            <a:noFill/>
          </p:spPr>
          <p:txBody>
            <a:bodyPr wrap="square" rtlCol="0">
              <a:spAutoFit/>
            </a:bodyPr>
            <a:lstStyle/>
            <a:p>
              <a:r>
                <a:rPr lang="en-US" sz="1500" dirty="0" smtClean="0">
                  <a:latin typeface="Franklin Gothic Book" pitchFamily="34" charset="0"/>
                  <a:ea typeface="Tahoma" pitchFamily="34" charset="0"/>
                  <a:cs typeface="Tahoma" pitchFamily="34" charset="0"/>
                </a:rPr>
                <a:t>Consider including a call-to-action.</a:t>
              </a:r>
              <a:endParaRPr lang="en-US" sz="1500" dirty="0">
                <a:latin typeface="Franklin Gothic Book" pitchFamily="34" charset="0"/>
                <a:ea typeface="Tahoma" pitchFamily="34" charset="0"/>
                <a:cs typeface="Tahoma" pitchFamily="34" charset="0"/>
              </a:endParaRPr>
            </a:p>
          </p:txBody>
        </p:sp>
      </p:grpSp>
      <p:cxnSp>
        <p:nvCxnSpPr>
          <p:cNvPr id="40" name="Straight Arrow Connector 39"/>
          <p:cNvCxnSpPr/>
          <p:nvPr/>
        </p:nvCxnSpPr>
        <p:spPr>
          <a:xfrm flipH="1" flipV="1">
            <a:off x="3200400" y="5867401"/>
            <a:ext cx="609600" cy="685799"/>
          </a:xfrm>
          <a:prstGeom prst="straightConnector1">
            <a:avLst/>
          </a:prstGeom>
          <a:ln w="50800" cap="flat" cmpd="dbl">
            <a:solidFill>
              <a:srgbClr val="00B0F0"/>
            </a:solidFill>
            <a:prstDash val="solid"/>
            <a:bevel/>
            <a:tailEnd type="arrow"/>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4724400" y="5410200"/>
            <a:ext cx="284813" cy="283114"/>
          </a:xfrm>
          <a:prstGeom prst="ellipse">
            <a:avLst/>
          </a:prstGeom>
          <a:solidFill>
            <a:srgbClr val="00B0F0"/>
          </a:solidFill>
          <a:ln>
            <a:noFill/>
          </a:ln>
          <a:effectLst/>
          <a:scene3d>
            <a:camera prst="orthographicFront"/>
            <a:lightRig rig="threePt" dir="t"/>
          </a:scene3d>
          <a:sp3d>
            <a:bevelT prst="convex"/>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54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916" y="1600200"/>
            <a:ext cx="3829895" cy="1015663"/>
          </a:xfrm>
          <a:prstGeom prst="rect">
            <a:avLst/>
          </a:prstGeom>
          <a:noFill/>
        </p:spPr>
        <p:txBody>
          <a:bodyPr wrap="none" rtlCol="0">
            <a:spAutoFit/>
          </a:bodyPr>
          <a:lstStyle/>
          <a:p>
            <a:r>
              <a:rPr lang="en-US" sz="6000" dirty="0" smtClean="0">
                <a:solidFill>
                  <a:schemeClr val="tx1">
                    <a:lumMod val="65000"/>
                    <a:lumOff val="35000"/>
                  </a:schemeClr>
                </a:solidFill>
                <a:latin typeface="Franklin Gothic Medium" pitchFamily="34" charset="0"/>
                <a:ea typeface="Tahoma" pitchFamily="34" charset="0"/>
                <a:cs typeface="Tahoma" pitchFamily="34" charset="0"/>
              </a:rPr>
              <a:t>TEMPLATE </a:t>
            </a:r>
            <a:endParaRPr lang="en-US" sz="6000" dirty="0">
              <a:solidFill>
                <a:schemeClr val="tx1">
                  <a:lumMod val="65000"/>
                  <a:lumOff val="35000"/>
                </a:schemeClr>
              </a:solidFill>
              <a:latin typeface="Franklin Gothic Medium" pitchFamily="34" charset="0"/>
              <a:ea typeface="Tahoma" pitchFamily="34" charset="0"/>
              <a:cs typeface="Tahoma" pitchFamily="34" charset="0"/>
            </a:endParaRPr>
          </a:p>
        </p:txBody>
      </p:sp>
      <p:sp>
        <p:nvSpPr>
          <p:cNvPr id="3" name="TextBox 2"/>
          <p:cNvSpPr txBox="1"/>
          <p:nvPr/>
        </p:nvSpPr>
        <p:spPr>
          <a:xfrm>
            <a:off x="685800" y="2571690"/>
            <a:ext cx="4953000" cy="400110"/>
          </a:xfrm>
          <a:prstGeom prst="rect">
            <a:avLst/>
          </a:prstGeom>
          <a:noFill/>
        </p:spPr>
        <p:txBody>
          <a:bodyPr wrap="square" rtlCol="0">
            <a:spAutoFit/>
          </a:bodyPr>
          <a:lstStyle/>
          <a:p>
            <a:r>
              <a:rPr lang="en-US" sz="2000" dirty="0" smtClean="0">
                <a:solidFill>
                  <a:srgbClr val="434343"/>
                </a:solidFill>
                <a:latin typeface="Franklin Gothic Medium" pitchFamily="34" charset="0"/>
                <a:ea typeface="Tahoma" pitchFamily="34" charset="0"/>
                <a:cs typeface="Tahoma" pitchFamily="34" charset="0"/>
              </a:rPr>
              <a:t>Informational Infographic Template</a:t>
            </a:r>
            <a:endParaRPr lang="en-US" sz="2000" dirty="0">
              <a:solidFill>
                <a:srgbClr val="434343"/>
              </a:solidFill>
              <a:latin typeface="Franklin Gothic Medium"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8423" y="76200"/>
            <a:ext cx="2214577" cy="6629877"/>
          </a:xfrm>
          <a:prstGeom prst="rect">
            <a:avLst/>
          </a:prstGeom>
        </p:spPr>
      </p:pic>
      <p:grpSp>
        <p:nvGrpSpPr>
          <p:cNvPr id="6" name="Group 5"/>
          <p:cNvGrpSpPr/>
          <p:nvPr/>
        </p:nvGrpSpPr>
        <p:grpSpPr>
          <a:xfrm>
            <a:off x="4419600" y="1752600"/>
            <a:ext cx="762000" cy="762000"/>
            <a:chOff x="4419600" y="1676400"/>
            <a:chExt cx="762000" cy="762000"/>
          </a:xfrm>
        </p:grpSpPr>
        <p:sp>
          <p:nvSpPr>
            <p:cNvPr id="7" name="Oval 6"/>
            <p:cNvSpPr/>
            <p:nvPr/>
          </p:nvSpPr>
          <p:spPr>
            <a:xfrm>
              <a:off x="4419600" y="1676400"/>
              <a:ext cx="762000" cy="762000"/>
            </a:xfrm>
            <a:prstGeom prst="ellipse">
              <a:avLst/>
            </a:prstGeom>
            <a:solidFill>
              <a:srgbClr val="00B0F0"/>
            </a:solidFill>
            <a:ln>
              <a:solidFill>
                <a:srgbClr val="43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19600" y="1698486"/>
              <a:ext cx="762000" cy="707886"/>
            </a:xfrm>
            <a:prstGeom prst="rect">
              <a:avLst/>
            </a:prstGeom>
            <a:noFill/>
          </p:spPr>
          <p:txBody>
            <a:bodyPr wrap="square" rtlCol="0">
              <a:spAutoFit/>
            </a:bodyPr>
            <a:lstStyle/>
            <a:p>
              <a:pPr algn="ctr"/>
              <a:r>
                <a:rPr lang="en-US" sz="4000" dirty="0" smtClean="0">
                  <a:solidFill>
                    <a:schemeClr val="bg1"/>
                  </a:solidFill>
                  <a:latin typeface="Franklin Gothic Medium" pitchFamily="34" charset="0"/>
                  <a:ea typeface="Tahoma" pitchFamily="34" charset="0"/>
                  <a:cs typeface="Tahoma" pitchFamily="34" charset="0"/>
                </a:rPr>
                <a:t>2</a:t>
              </a:r>
              <a:endParaRPr lang="en-US" sz="4000" dirty="0">
                <a:solidFill>
                  <a:schemeClr val="bg1"/>
                </a:solidFill>
                <a:latin typeface="Franklin Gothic Medium" pitchFamily="34" charset="0"/>
                <a:ea typeface="Tahoma" pitchFamily="34" charset="0"/>
                <a:cs typeface="Tahoma" pitchFamily="34" charset="0"/>
              </a:endParaRPr>
            </a:p>
          </p:txBody>
        </p:sp>
      </p:grpSp>
      <p:sp>
        <p:nvSpPr>
          <p:cNvPr id="9" name="Content Placeholder 2"/>
          <p:cNvSpPr txBox="1">
            <a:spLocks/>
          </p:cNvSpPr>
          <p:nvPr/>
        </p:nvSpPr>
        <p:spPr>
          <a:xfrm>
            <a:off x="609600" y="3352800"/>
            <a:ext cx="4908665" cy="3048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Over time, you’ve likely accumulated a lot of information. It might be expertise on a certain subject or simply a blog post that performed well for your company. </a:t>
            </a:r>
          </a:p>
          <a:p>
            <a:pPr marL="0" indent="0">
              <a:buNone/>
            </a:pPr>
            <a:endParaRPr lang="en-US" sz="2000" dirty="0">
              <a:solidFill>
                <a:schemeClr val="tx1">
                  <a:lumMod val="75000"/>
                  <a:lumOff val="25000"/>
                </a:schemeClr>
              </a:solidFill>
              <a:latin typeface="Franklin Gothic Book" pitchFamily="34" charset="0"/>
              <a:ea typeface="Tahoma" pitchFamily="34" charset="0"/>
              <a:cs typeface="Tahoma" pitchFamily="34" charset="0"/>
            </a:endParaRPr>
          </a:p>
          <a:p>
            <a:pPr marL="0" indent="0">
              <a:buNone/>
            </a:pPr>
            <a:r>
              <a:rPr lang="en-US" sz="2000" dirty="0" smtClean="0">
                <a:solidFill>
                  <a:schemeClr val="tx1">
                    <a:lumMod val="75000"/>
                    <a:lumOff val="25000"/>
                  </a:schemeClr>
                </a:solidFill>
                <a:latin typeface="Franklin Gothic Book" pitchFamily="34" charset="0"/>
                <a:ea typeface="Tahoma" pitchFamily="34" charset="0"/>
                <a:cs typeface="Tahoma" pitchFamily="34" charset="0"/>
              </a:rPr>
              <a:t>Try transforming that information into a visual form and bring it to life once more. You’ll be surprised at how receptive people are to infographics.</a:t>
            </a:r>
          </a:p>
        </p:txBody>
      </p:sp>
    </p:spTree>
    <p:extLst>
      <p:ext uri="{BB962C8B-B14F-4D97-AF65-F5344CB8AC3E}">
        <p14:creationId xmlns:p14="http://schemas.microsoft.com/office/powerpoint/2010/main" val="3990245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2044</TotalTime>
  <Words>1494</Words>
  <Application>Microsoft Office PowerPoint</Application>
  <PresentationFormat>On-screen Show (4:3)</PresentationFormat>
  <Paragraphs>212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TABLE OF CONTENTS</vt:lpstr>
      <vt:lpstr>ABOUT THE TEMPLATES</vt:lpstr>
      <vt:lpstr>2 QUICK TIPS FOR  DESIGNING IN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CONNECTING THE SLIDES</vt:lpstr>
      <vt:lpstr>PowerPoint Presentation</vt:lpstr>
      <vt:lpstr>PowerPoint Presentation</vt:lpstr>
      <vt:lpstr>PowerPoint Presentation</vt:lpstr>
      <vt:lpstr>CONCLUSION</vt:lpstr>
      <vt:lpstr>WANT TO MEASURE THE  ROI OF ALL YOUR CONTENT?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Anum Hussain</dc:creator>
  <cp:lastModifiedBy>Anum Hussain</cp:lastModifiedBy>
  <cp:revision>70</cp:revision>
  <dcterms:created xsi:type="dcterms:W3CDTF">2012-08-15T00:30:55Z</dcterms:created>
  <dcterms:modified xsi:type="dcterms:W3CDTF">2012-08-15T20:37:03Z</dcterms:modified>
</cp:coreProperties>
</file>